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5"/>
  </p:notesMasterIdLst>
  <p:sldIdLst>
    <p:sldId id="262" r:id="rId2"/>
    <p:sldId id="269" r:id="rId3"/>
    <p:sldId id="278" r:id="rId4"/>
    <p:sldId id="281" r:id="rId5"/>
    <p:sldId id="280" r:id="rId6"/>
    <p:sldId id="285" r:id="rId7"/>
    <p:sldId id="282" r:id="rId8"/>
    <p:sldId id="290" r:id="rId9"/>
    <p:sldId id="279" r:id="rId10"/>
    <p:sldId id="286" r:id="rId11"/>
    <p:sldId id="288" r:id="rId12"/>
    <p:sldId id="287" r:id="rId13"/>
    <p:sldId id="28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n Bahat" initials="I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01"/>
    <a:srgbClr val="F63878"/>
    <a:srgbClr val="3696F4"/>
    <a:srgbClr val="E55E35"/>
    <a:srgbClr val="C431E0"/>
    <a:srgbClr val="4CAF50"/>
    <a:srgbClr val="F54336"/>
    <a:srgbClr val="37BD6A"/>
    <a:srgbClr val="5B9BD5"/>
    <a:srgbClr val="EE9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3245" autoAdjust="0"/>
  </p:normalViewPr>
  <p:slideViewPr>
    <p:cSldViewPr snapToGrid="0" snapToObjects="1">
      <p:cViewPr varScale="1">
        <p:scale>
          <a:sx n="45" d="100"/>
          <a:sy n="45" d="100"/>
        </p:scale>
        <p:origin x="686" y="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el\Dropbox\&#1513;&#1512;&#1488;&#1500;%20-%20&#1497;&#1511;&#1489;&#1497;%20&#1499;&#1512;&#1502;&#1500;\&#1504;&#1497;&#1496;&#1493;&#1512;\2022\&#1504;&#1497;&#1496;&#1493;&#1512;%20&#1488;&#1494;&#1493;&#1512;&#1497;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el\Dropbox\&#1513;&#1512;&#1488;&#1500;%20-%20&#1497;&#1511;&#1489;&#1497;%20&#1499;&#1512;&#1502;&#1500;\&#1504;&#1497;&#1496;&#1493;&#1512;\2022\&#1504;&#1497;&#1496;&#1493;&#1512;%20&#1488;&#1494;&#1493;&#1512;&#1497;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el\Dropbox\&#1513;&#1512;&#1488;&#1500;%20-%20&#1497;&#1511;&#1489;&#1497;%20&#1499;&#1512;&#1502;&#1500;\&#1504;&#1497;&#1496;&#1493;&#1512;\2022\&#1504;&#1497;&#1496;&#1493;&#1512;%20&#1488;&#1494;&#1493;&#1512;&#1497;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'עש האשכול זחלים וביצים'!$E$5</c:f>
              <c:strCache>
                <c:ptCount val="1"/>
                <c:pt idx="0">
                  <c:v>גליל עליון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וביצים'!$F$5:$M$5</c:f>
              <c:numCache>
                <c:formatCode>0</c:formatCode>
                <c:ptCount val="8"/>
                <c:pt idx="0">
                  <c:v>2.3529411764705883</c:v>
                </c:pt>
                <c:pt idx="1">
                  <c:v>5.882352941176471</c:v>
                </c:pt>
                <c:pt idx="2">
                  <c:v>8.235294117647058</c:v>
                </c:pt>
                <c:pt idx="3">
                  <c:v>9.4117647058823533</c:v>
                </c:pt>
                <c:pt idx="4">
                  <c:v>4.7058823529411766</c:v>
                </c:pt>
                <c:pt idx="5">
                  <c:v>9.4117647058823533</c:v>
                </c:pt>
                <c:pt idx="6">
                  <c:v>3.5294117647058822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D9-459F-B991-4277729D51E6}"/>
            </c:ext>
          </c:extLst>
        </c:ser>
        <c:ser>
          <c:idx val="1"/>
          <c:order val="1"/>
          <c:tx>
            <c:strRef>
              <c:f>'עש האשכול זחלים וביצים'!$E$6</c:f>
              <c:strCache>
                <c:ptCount val="1"/>
                <c:pt idx="0">
                  <c:v>הרי ירושלים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וביצים'!$F$6:$M$6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8.1967213114754092</c:v>
                </c:pt>
                <c:pt idx="5">
                  <c:v>29.508196721311474</c:v>
                </c:pt>
                <c:pt idx="6">
                  <c:v>13.114754098360656</c:v>
                </c:pt>
                <c:pt idx="7">
                  <c:v>75.409836065573771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D9-459F-B991-4277729D51E6}"/>
            </c:ext>
          </c:extLst>
        </c:ser>
        <c:ser>
          <c:idx val="2"/>
          <c:order val="2"/>
          <c:tx>
            <c:strRef>
              <c:f>'עש האשכול זחלים וביצים'!$E$7</c:f>
              <c:strCache>
                <c:ptCount val="1"/>
                <c:pt idx="0">
                  <c:v>חבל יתיר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וביצים'!$F$7:$M$7</c:f>
              <c:numCache>
                <c:formatCode>0</c:formatCode>
                <c:ptCount val="8"/>
                <c:pt idx="0">
                  <c:v>4.2553191489361701</c:v>
                </c:pt>
                <c:pt idx="1">
                  <c:v>25.531914893617021</c:v>
                </c:pt>
                <c:pt idx="2">
                  <c:v>2.1276595744680851</c:v>
                </c:pt>
                <c:pt idx="3">
                  <c:v>2.1276595744680851</c:v>
                </c:pt>
                <c:pt idx="4">
                  <c:v>4.2553191489361701</c:v>
                </c:pt>
                <c:pt idx="5">
                  <c:v>42.553191489361701</c:v>
                </c:pt>
                <c:pt idx="6">
                  <c:v>46.808510638297875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D9-459F-B991-4277729D51E6}"/>
            </c:ext>
          </c:extLst>
        </c:ser>
        <c:ser>
          <c:idx val="3"/>
          <c:order val="3"/>
          <c:tx>
            <c:strRef>
              <c:f>'עש האשכול זחלים וביצים'!$E$8</c:f>
              <c:strCache>
                <c:ptCount val="1"/>
                <c:pt idx="0">
                  <c:v>מזרח השרון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וביצים'!$F$8:$M$8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44.736842105263158</c:v>
                </c:pt>
                <c:pt idx="5">
                  <c:v>47.368421052631582</c:v>
                </c:pt>
                <c:pt idx="6">
                  <c:v>92.10526315789474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D9-459F-B991-4277729D51E6}"/>
            </c:ext>
          </c:extLst>
        </c:ser>
        <c:ser>
          <c:idx val="4"/>
          <c:order val="4"/>
          <c:tx>
            <c:strRef>
              <c:f>'עש האשכול זחלים וביצים'!$E$9</c:f>
              <c:strCache>
                <c:ptCount val="1"/>
                <c:pt idx="0">
                  <c:v>רמת הגולן - מבולבל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וביצים'!$F$9:$M$9</c:f>
              <c:numCache>
                <c:formatCode>0</c:formatCode>
                <c:ptCount val="8"/>
                <c:pt idx="0">
                  <c:v>9.0909090909090917</c:v>
                </c:pt>
                <c:pt idx="1">
                  <c:v>2.2727272727272729</c:v>
                </c:pt>
                <c:pt idx="2">
                  <c:v>2.2727272727272729</c:v>
                </c:pt>
                <c:pt idx="3">
                  <c:v>11.363636363636363</c:v>
                </c:pt>
                <c:pt idx="4">
                  <c:v>0</c:v>
                </c:pt>
                <c:pt idx="5">
                  <c:v>27.272727272727273</c:v>
                </c:pt>
                <c:pt idx="6">
                  <c:v>9.0909090909090917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D9-459F-B991-4277729D51E6}"/>
            </c:ext>
          </c:extLst>
        </c:ser>
        <c:ser>
          <c:idx val="5"/>
          <c:order val="5"/>
          <c:tx>
            <c:strRef>
              <c:f>'עש האשכול זחלים וביצים'!$E$10</c:f>
              <c:strCache>
                <c:ptCount val="1"/>
                <c:pt idx="0">
                  <c:v>רמת הגולן- לא מבולבל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וביצים'!$F$10:$M$10</c:f>
              <c:numCache>
                <c:formatCode>0</c:formatCode>
                <c:ptCount val="8"/>
                <c:pt idx="0">
                  <c:v>5.1282051282051286</c:v>
                </c:pt>
                <c:pt idx="1">
                  <c:v>0</c:v>
                </c:pt>
                <c:pt idx="2">
                  <c:v>7.8947368421052628</c:v>
                </c:pt>
                <c:pt idx="3">
                  <c:v>13.157894736842104</c:v>
                </c:pt>
                <c:pt idx="4">
                  <c:v>2.6315789473684212</c:v>
                </c:pt>
                <c:pt idx="5">
                  <c:v>7.8947368421052628</c:v>
                </c:pt>
                <c:pt idx="6">
                  <c:v>2.6315789473684212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D9-459F-B991-4277729D51E6}"/>
            </c:ext>
          </c:extLst>
        </c:ser>
        <c:ser>
          <c:idx val="6"/>
          <c:order val="6"/>
          <c:tx>
            <c:strRef>
              <c:f>'עש האשכול זחלים וביצים'!$E$11</c:f>
              <c:strCache>
                <c:ptCount val="1"/>
                <c:pt idx="0">
                  <c:v>שפלת יהודה - מבולבל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וביצים'!$F$11:$M$11</c:f>
              <c:numCache>
                <c:formatCode>0</c:formatCode>
                <c:ptCount val="8"/>
                <c:pt idx="0">
                  <c:v>0</c:v>
                </c:pt>
                <c:pt idx="1">
                  <c:v>11.538461538461538</c:v>
                </c:pt>
                <c:pt idx="2">
                  <c:v>5.4545454545454541</c:v>
                </c:pt>
                <c:pt idx="3">
                  <c:v>7.2727272727272725</c:v>
                </c:pt>
                <c:pt idx="4">
                  <c:v>47.272727272727273</c:v>
                </c:pt>
                <c:pt idx="5">
                  <c:v>40</c:v>
                </c:pt>
                <c:pt idx="6">
                  <c:v>76.36363636363636</c:v>
                </c:pt>
                <c:pt idx="7">
                  <c:v>23.636363636363637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D9-459F-B991-4277729D51E6}"/>
            </c:ext>
          </c:extLst>
        </c:ser>
        <c:ser>
          <c:idx val="7"/>
          <c:order val="7"/>
          <c:tx>
            <c:strRef>
              <c:f>'עש האשכול זחלים וביצים'!$E$12</c:f>
              <c:strCache>
                <c:ptCount val="1"/>
                <c:pt idx="0">
                  <c:v>שפלת יהודה - לא מבולבל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וביצים'!$F$4:$M$4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וביצים'!$F$12:$M$12</c:f>
              <c:numCache>
                <c:formatCode>0</c:formatCode>
                <c:ptCount val="8"/>
                <c:pt idx="0">
                  <c:v>0</c:v>
                </c:pt>
                <c:pt idx="1">
                  <c:v>4.5454545454545459</c:v>
                </c:pt>
                <c:pt idx="2">
                  <c:v>10.447761194029852</c:v>
                </c:pt>
                <c:pt idx="3">
                  <c:v>5.9701492537313436</c:v>
                </c:pt>
                <c:pt idx="4">
                  <c:v>32.835820895522389</c:v>
                </c:pt>
                <c:pt idx="5">
                  <c:v>31.343283582089551</c:v>
                </c:pt>
                <c:pt idx="6">
                  <c:v>35.820895522388057</c:v>
                </c:pt>
                <c:pt idx="7">
                  <c:v>41.791044776119406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9D9-459F-B991-4277729D5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158752"/>
        <c:axId val="1580159584"/>
      </c:lineChart>
      <c:dateAx>
        <c:axId val="1580158752"/>
        <c:scaling>
          <c:orientation val="minMax"/>
          <c:max val="44771"/>
        </c:scaling>
        <c:delete val="0"/>
        <c:axPos val="b"/>
        <c:numFmt formatCode="dd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1580159584"/>
        <c:crosses val="autoZero"/>
        <c:auto val="1"/>
        <c:lblOffset val="100"/>
        <c:baseTimeUnit val="days"/>
        <c:majorUnit val="7"/>
        <c:majorTimeUnit val="days"/>
      </c:dateAx>
      <c:valAx>
        <c:axId val="158015958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he-IL" sz="18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8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rPr>
                  <a:t>% חלקות עם ביצים</a:t>
                </a:r>
              </a:p>
            </c:rich>
          </c:tx>
          <c:layout>
            <c:manualLayout>
              <c:xMode val="edge"/>
              <c:yMode val="edge"/>
              <c:x val="0"/>
              <c:y val="9.1320364148206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he-IL" sz="1800" b="1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+mj-cs"/>
              </a:defRPr>
            </a:pPr>
            <a:endParaRPr lang="he-IL"/>
          </a:p>
        </c:txPr>
        <c:crossAx val="1580158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398013074298703E-2"/>
          <c:y val="3.7079688294005746E-3"/>
          <c:w val="0.85135290190506385"/>
          <c:h val="0.13511756776063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'עש האשכול זחלים וביצים'!$E$17</c:f>
              <c:strCache>
                <c:ptCount val="1"/>
                <c:pt idx="0">
                  <c:v>גליל עליון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וביצים'!$F$17:$M$17</c:f>
              <c:numCache>
                <c:formatCode>0</c:formatCode>
                <c:ptCount val="8"/>
                <c:pt idx="0" formatCode="0.0">
                  <c:v>0</c:v>
                </c:pt>
                <c:pt idx="1">
                  <c:v>3.5294117647058822</c:v>
                </c:pt>
                <c:pt idx="2">
                  <c:v>2.3529411764705883</c:v>
                </c:pt>
                <c:pt idx="3">
                  <c:v>21.176470588235293</c:v>
                </c:pt>
                <c:pt idx="4">
                  <c:v>15.294117647058824</c:v>
                </c:pt>
                <c:pt idx="5">
                  <c:v>16.470588235294116</c:v>
                </c:pt>
                <c:pt idx="6">
                  <c:v>28.235294117647058</c:v>
                </c:pt>
                <c:pt idx="7">
                  <c:v>28.235294117647058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4F-460E-ACF0-CDF22006EBFB}"/>
            </c:ext>
          </c:extLst>
        </c:ser>
        <c:ser>
          <c:idx val="1"/>
          <c:order val="1"/>
          <c:tx>
            <c:strRef>
              <c:f>'עש האשכול זחלים וביצים'!$E$18</c:f>
              <c:strCache>
                <c:ptCount val="1"/>
                <c:pt idx="0">
                  <c:v>הרי ירושלים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וביצים'!$F$18:$M$18</c:f>
              <c:numCache>
                <c:formatCode>0</c:formatCode>
                <c:ptCount val="8"/>
                <c:pt idx="0" formatCode="0.0">
                  <c:v>0</c:v>
                </c:pt>
                <c:pt idx="1">
                  <c:v>1.639344262295082</c:v>
                </c:pt>
                <c:pt idx="2">
                  <c:v>14.754098360655737</c:v>
                </c:pt>
                <c:pt idx="3">
                  <c:v>32.786885245901637</c:v>
                </c:pt>
                <c:pt idx="4">
                  <c:v>6.557377049180328</c:v>
                </c:pt>
                <c:pt idx="5">
                  <c:v>3.278688524590164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4F-460E-ACF0-CDF22006EBFB}"/>
            </c:ext>
          </c:extLst>
        </c:ser>
        <c:ser>
          <c:idx val="2"/>
          <c:order val="2"/>
          <c:tx>
            <c:strRef>
              <c:f>'עש האשכול זחלים וביצים'!$E$19</c:f>
              <c:strCache>
                <c:ptCount val="1"/>
                <c:pt idx="0">
                  <c:v>חבל יתיר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וביצים'!$F$19:$M$19</c:f>
              <c:numCache>
                <c:formatCode>0</c:formatCode>
                <c:ptCount val="8"/>
                <c:pt idx="0" formatCode="0.0">
                  <c:v>0</c:v>
                </c:pt>
                <c:pt idx="1">
                  <c:v>14.893617021276595</c:v>
                </c:pt>
                <c:pt idx="2">
                  <c:v>27.659574468085108</c:v>
                </c:pt>
                <c:pt idx="3">
                  <c:v>53.191489361702125</c:v>
                </c:pt>
                <c:pt idx="4">
                  <c:v>46.808510638297875</c:v>
                </c:pt>
                <c:pt idx="5">
                  <c:v>17.021276595744681</c:v>
                </c:pt>
                <c:pt idx="6">
                  <c:v>6.3829787234042552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4F-460E-ACF0-CDF22006EBFB}"/>
            </c:ext>
          </c:extLst>
        </c:ser>
        <c:ser>
          <c:idx val="3"/>
          <c:order val="3"/>
          <c:tx>
            <c:strRef>
              <c:f>'עש האשכול זחלים וביצים'!$E$20</c:f>
              <c:strCache>
                <c:ptCount val="1"/>
                <c:pt idx="0">
                  <c:v>מזרח השרון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וביצים'!$F$20:$M$20</c:f>
              <c:numCache>
                <c:formatCode>0</c:formatCode>
                <c:ptCount val="8"/>
                <c:pt idx="0" formatCode="0.0">
                  <c:v>0</c:v>
                </c:pt>
                <c:pt idx="1">
                  <c:v>0</c:v>
                </c:pt>
                <c:pt idx="2">
                  <c:v>42.10526315789474</c:v>
                </c:pt>
                <c:pt idx="3">
                  <c:v>10.526315789473685</c:v>
                </c:pt>
                <c:pt idx="4">
                  <c:v>10.526315789473685</c:v>
                </c:pt>
                <c:pt idx="5">
                  <c:v>10.526315789473685</c:v>
                </c:pt>
                <c:pt idx="6">
                  <c:v>11.764705882352942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4F-460E-ACF0-CDF22006EBFB}"/>
            </c:ext>
          </c:extLst>
        </c:ser>
        <c:ser>
          <c:idx val="4"/>
          <c:order val="4"/>
          <c:tx>
            <c:strRef>
              <c:f>'עש האשכול זחלים וביצים'!$E$21</c:f>
              <c:strCache>
                <c:ptCount val="1"/>
                <c:pt idx="0">
                  <c:v>רמת הגולן - מבולבל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וביצים'!$F$21:$M$21</c:f>
              <c:numCache>
                <c:formatCode>0</c:formatCode>
                <c:ptCount val="8"/>
                <c:pt idx="0">
                  <c:v>2.8846153846153846</c:v>
                </c:pt>
                <c:pt idx="1">
                  <c:v>9.0909090909090917</c:v>
                </c:pt>
                <c:pt idx="2">
                  <c:v>4.5454545454545459</c:v>
                </c:pt>
                <c:pt idx="3">
                  <c:v>18.181818181818183</c:v>
                </c:pt>
                <c:pt idx="4">
                  <c:v>6.8181818181818183</c:v>
                </c:pt>
                <c:pt idx="5">
                  <c:v>20.454545454545453</c:v>
                </c:pt>
                <c:pt idx="6">
                  <c:v>20.454545454545453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4F-460E-ACF0-CDF22006EBFB}"/>
            </c:ext>
          </c:extLst>
        </c:ser>
        <c:ser>
          <c:idx val="5"/>
          <c:order val="5"/>
          <c:tx>
            <c:strRef>
              <c:f>'עש האשכול זחלים וביצים'!$E$22</c:f>
              <c:strCache>
                <c:ptCount val="1"/>
                <c:pt idx="0">
                  <c:v>רמת הגולן- לא מבולבל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וביצים'!$F$22:$M$22</c:f>
              <c:numCache>
                <c:formatCode>0</c:formatCode>
                <c:ptCount val="8"/>
                <c:pt idx="0" formatCode="General">
                  <c:v>0</c:v>
                </c:pt>
                <c:pt idx="1">
                  <c:v>0</c:v>
                </c:pt>
                <c:pt idx="2">
                  <c:v>2.2727272727272729</c:v>
                </c:pt>
                <c:pt idx="3">
                  <c:v>11.363636363636363</c:v>
                </c:pt>
                <c:pt idx="4">
                  <c:v>15.909090909090908</c:v>
                </c:pt>
                <c:pt idx="5">
                  <c:v>26.315789473684209</c:v>
                </c:pt>
                <c:pt idx="6">
                  <c:v>31.578947368421051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4F-460E-ACF0-CDF22006EBFB}"/>
            </c:ext>
          </c:extLst>
        </c:ser>
        <c:ser>
          <c:idx val="6"/>
          <c:order val="6"/>
          <c:tx>
            <c:strRef>
              <c:f>'עש האשכול זחלים וביצים'!$E$23</c:f>
              <c:strCache>
                <c:ptCount val="1"/>
                <c:pt idx="0">
                  <c:v>שפלת יהודה - מבולבל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וביצים'!$F$23:$M$23</c:f>
              <c:numCache>
                <c:formatCode>0</c:formatCode>
                <c:ptCount val="8"/>
                <c:pt idx="0">
                  <c:v>7.6923076923076925</c:v>
                </c:pt>
                <c:pt idx="1">
                  <c:v>5.1282051282051286</c:v>
                </c:pt>
                <c:pt idx="2">
                  <c:v>19.23076923076923</c:v>
                </c:pt>
                <c:pt idx="3">
                  <c:v>24.358974358974358</c:v>
                </c:pt>
                <c:pt idx="4">
                  <c:v>5.4545454545454541</c:v>
                </c:pt>
                <c:pt idx="5">
                  <c:v>10.909090909090908</c:v>
                </c:pt>
                <c:pt idx="6">
                  <c:v>3.6363636363636362</c:v>
                </c:pt>
                <c:pt idx="7">
                  <c:v>10.909090909090908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4F-460E-ACF0-CDF22006EBFB}"/>
            </c:ext>
          </c:extLst>
        </c:ser>
        <c:ser>
          <c:idx val="7"/>
          <c:order val="7"/>
          <c:tx>
            <c:strRef>
              <c:f>'עש האשכול זחלים וביצים'!$E$24</c:f>
              <c:strCache>
                <c:ptCount val="1"/>
                <c:pt idx="0">
                  <c:v>שפלת יהודה - לא מבולבל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'עש האשכול זחלים וביצים'!$F$16:$M$16</c:f>
              <c:numCache>
                <c:formatCode>dd/mm</c:formatCode>
                <c:ptCount val="8"/>
                <c:pt idx="0">
                  <c:v>44721</c:v>
                </c:pt>
                <c:pt idx="1">
                  <c:v>44728</c:v>
                </c:pt>
                <c:pt idx="2">
                  <c:v>44735</c:v>
                </c:pt>
                <c:pt idx="3">
                  <c:v>44742</c:v>
                </c:pt>
                <c:pt idx="4">
                  <c:v>44750</c:v>
                </c:pt>
                <c:pt idx="5">
                  <c:v>44757</c:v>
                </c:pt>
                <c:pt idx="6">
                  <c:v>44764</c:v>
                </c:pt>
                <c:pt idx="7">
                  <c:v>44770</c:v>
                </c:pt>
              </c:numCache>
            </c:numRef>
          </c:cat>
          <c:val>
            <c:numRef>
              <c:f>'עש האשכול זחלים וביצים'!$F$24:$M$24</c:f>
              <c:numCache>
                <c:formatCode>0</c:formatCode>
                <c:ptCount val="8"/>
                <c:pt idx="0">
                  <c:v>6.8181818181818183</c:v>
                </c:pt>
                <c:pt idx="1">
                  <c:v>25</c:v>
                </c:pt>
                <c:pt idx="2">
                  <c:v>9.0909090909090917</c:v>
                </c:pt>
                <c:pt idx="3">
                  <c:v>2.2727272727272729</c:v>
                </c:pt>
                <c:pt idx="4">
                  <c:v>2.9850746268656718</c:v>
                </c:pt>
                <c:pt idx="5">
                  <c:v>2.9850746268656718</c:v>
                </c:pt>
                <c:pt idx="6">
                  <c:v>2.9850746268656718</c:v>
                </c:pt>
                <c:pt idx="7">
                  <c:v>14.925373134328359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4F-460E-ACF0-CDF22006E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158752"/>
        <c:axId val="1580159584"/>
      </c:lineChart>
      <c:dateAx>
        <c:axId val="1580158752"/>
        <c:scaling>
          <c:orientation val="minMax"/>
          <c:max val="44771"/>
        </c:scaling>
        <c:delete val="0"/>
        <c:axPos val="b"/>
        <c:numFmt formatCode="dd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1580159584"/>
        <c:crosses val="autoZero"/>
        <c:auto val="1"/>
        <c:lblOffset val="100"/>
        <c:baseTimeUnit val="days"/>
        <c:majorUnit val="7"/>
        <c:majorTimeUnit val="days"/>
      </c:dateAx>
      <c:valAx>
        <c:axId val="1580159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he-IL" sz="18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8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rPr>
                  <a:t>% חלקות עם זחלים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he-IL" sz="1800" b="1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+mj-cs"/>
              </a:defRPr>
            </a:pPr>
            <a:endParaRPr lang="he-IL"/>
          </a:p>
        </c:txPr>
        <c:crossAx val="15801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07520811899275E-2"/>
          <c:y val="0"/>
          <c:w val="0.94447087345738012"/>
          <c:h val="0.12543419163650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8952042828183E-2"/>
          <c:y val="2.6886334854603237E-2"/>
          <c:w val="0.90835776632246024"/>
          <c:h val="0.86274497622517965"/>
        </c:manualLayout>
      </c:layout>
      <c:lineChart>
        <c:grouping val="standard"/>
        <c:varyColors val="0"/>
        <c:ser>
          <c:idx val="0"/>
          <c:order val="0"/>
          <c:tx>
            <c:strRef>
              <c:f>'עש האשכול'!$A$82</c:f>
              <c:strCache>
                <c:ptCount val="1"/>
                <c:pt idx="0">
                  <c:v>גליל עליון (10 מלכודות)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האשכול'!$B$81:$L$81</c:f>
              <c:numCache>
                <c:formatCode>dd/mm</c:formatCode>
                <c:ptCount val="11"/>
                <c:pt idx="0">
                  <c:v>44699</c:v>
                </c:pt>
                <c:pt idx="1">
                  <c:v>44705</c:v>
                </c:pt>
                <c:pt idx="2">
                  <c:v>44712</c:v>
                </c:pt>
                <c:pt idx="3">
                  <c:v>44719</c:v>
                </c:pt>
                <c:pt idx="4">
                  <c:v>44725</c:v>
                </c:pt>
                <c:pt idx="5">
                  <c:v>44732</c:v>
                </c:pt>
                <c:pt idx="6">
                  <c:v>44739</c:v>
                </c:pt>
                <c:pt idx="7">
                  <c:v>44747</c:v>
                </c:pt>
                <c:pt idx="8">
                  <c:v>44754</c:v>
                </c:pt>
                <c:pt idx="9">
                  <c:v>44761</c:v>
                </c:pt>
                <c:pt idx="10">
                  <c:v>44770</c:v>
                </c:pt>
              </c:numCache>
            </c:numRef>
          </c:cat>
          <c:val>
            <c:numRef>
              <c:f>'עש האשכול'!$B$82:$L$82</c:f>
              <c:numCache>
                <c:formatCode>General</c:formatCode>
                <c:ptCount val="11"/>
                <c:pt idx="3">
                  <c:v>0</c:v>
                </c:pt>
                <c:pt idx="4">
                  <c:v>0</c:v>
                </c:pt>
                <c:pt idx="7" formatCode="0.000">
                  <c:v>0</c:v>
                </c:pt>
                <c:pt idx="8" formatCode="0.0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BE-4B09-B80A-1E44E1C04F2D}"/>
            </c:ext>
          </c:extLst>
        </c:ser>
        <c:ser>
          <c:idx val="1"/>
          <c:order val="1"/>
          <c:tx>
            <c:strRef>
              <c:f>'עש האשכול'!$A$83</c:f>
              <c:strCache>
                <c:ptCount val="1"/>
                <c:pt idx="0">
                  <c:v>מזרח השרון (20 מלכודות)</c:v>
                </c:pt>
              </c:strCache>
            </c:strRef>
          </c:tx>
          <c:spPr>
            <a:ln w="28575" cap="rnd">
              <a:solidFill>
                <a:srgbClr val="A6B701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האשכול'!$B$81:$L$81</c:f>
              <c:numCache>
                <c:formatCode>dd/mm</c:formatCode>
                <c:ptCount val="11"/>
                <c:pt idx="0">
                  <c:v>44699</c:v>
                </c:pt>
                <c:pt idx="1">
                  <c:v>44705</c:v>
                </c:pt>
                <c:pt idx="2">
                  <c:v>44712</c:v>
                </c:pt>
                <c:pt idx="3">
                  <c:v>44719</c:v>
                </c:pt>
                <c:pt idx="4">
                  <c:v>44725</c:v>
                </c:pt>
                <c:pt idx="5">
                  <c:v>44732</c:v>
                </c:pt>
                <c:pt idx="6">
                  <c:v>44739</c:v>
                </c:pt>
                <c:pt idx="7">
                  <c:v>44747</c:v>
                </c:pt>
                <c:pt idx="8">
                  <c:v>44754</c:v>
                </c:pt>
                <c:pt idx="9">
                  <c:v>44761</c:v>
                </c:pt>
                <c:pt idx="10">
                  <c:v>44770</c:v>
                </c:pt>
              </c:numCache>
            </c:numRef>
          </c:cat>
          <c:val>
            <c:numRef>
              <c:f>'עש האשכול'!$B$83:$L$83</c:f>
              <c:numCache>
                <c:formatCode>General</c:formatCode>
                <c:ptCount val="11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 formatCode="0.00">
                  <c:v>2.3808333333333334E-2</c:v>
                </c:pt>
                <c:pt idx="7" formatCode="0.000">
                  <c:v>1.78625E-2</c:v>
                </c:pt>
                <c:pt idx="8" formatCode="0.000">
                  <c:v>1.9349999999999999E-2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BE-4B09-B80A-1E44E1C04F2D}"/>
            </c:ext>
          </c:extLst>
        </c:ser>
        <c:ser>
          <c:idx val="2"/>
          <c:order val="2"/>
          <c:tx>
            <c:strRef>
              <c:f>'עש האשכול'!$A$84</c:f>
              <c:strCache>
                <c:ptCount val="1"/>
                <c:pt idx="0">
                  <c:v>יתיר (4 מלכודות)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האשכול'!$B$81:$L$81</c:f>
              <c:numCache>
                <c:formatCode>dd/mm</c:formatCode>
                <c:ptCount val="11"/>
                <c:pt idx="0">
                  <c:v>44699</c:v>
                </c:pt>
                <c:pt idx="1">
                  <c:v>44705</c:v>
                </c:pt>
                <c:pt idx="2">
                  <c:v>44712</c:v>
                </c:pt>
                <c:pt idx="3">
                  <c:v>44719</c:v>
                </c:pt>
                <c:pt idx="4">
                  <c:v>44725</c:v>
                </c:pt>
                <c:pt idx="5">
                  <c:v>44732</c:v>
                </c:pt>
                <c:pt idx="6">
                  <c:v>44739</c:v>
                </c:pt>
                <c:pt idx="7">
                  <c:v>44747</c:v>
                </c:pt>
                <c:pt idx="8">
                  <c:v>44754</c:v>
                </c:pt>
                <c:pt idx="9">
                  <c:v>44761</c:v>
                </c:pt>
                <c:pt idx="10">
                  <c:v>44770</c:v>
                </c:pt>
              </c:numCache>
            </c:numRef>
          </c:cat>
          <c:val>
            <c:numRef>
              <c:f>'עש האשכול'!$B$84:$L$84</c:f>
              <c:numCache>
                <c:formatCode>General</c:formatCode>
                <c:ptCount val="11"/>
                <c:pt idx="2" formatCode="0.00">
                  <c:v>6.2333333333333338E-3</c:v>
                </c:pt>
                <c:pt idx="3" formatCode="0.00">
                  <c:v>0.15110000000000001</c:v>
                </c:pt>
                <c:pt idx="4" formatCode="0.00">
                  <c:v>4.1099999999999998E-2</c:v>
                </c:pt>
                <c:pt idx="5" formatCode="0.00">
                  <c:v>1.4275000000000001E-2</c:v>
                </c:pt>
                <c:pt idx="6" formatCode="0.00">
                  <c:v>2.9366666666666669E-2</c:v>
                </c:pt>
                <c:pt idx="7" formatCode="0.000">
                  <c:v>1.5720000000000001E-2</c:v>
                </c:pt>
                <c:pt idx="8" formatCode="0.000">
                  <c:v>0.14283333333333334</c:v>
                </c:pt>
                <c:pt idx="9" formatCode="0.000">
                  <c:v>0.24180000000000001</c:v>
                </c:pt>
                <c:pt idx="10" formatCode="0.000">
                  <c:v>0.19999999999999998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BE-4B09-B80A-1E44E1C04F2D}"/>
            </c:ext>
          </c:extLst>
        </c:ser>
        <c:ser>
          <c:idx val="3"/>
          <c:order val="3"/>
          <c:tx>
            <c:strRef>
              <c:f>'עש האשכול'!$A$85</c:f>
              <c:strCache>
                <c:ptCount val="1"/>
                <c:pt idx="0">
                  <c:v>רמת הגולן (12 מלכודות)</c:v>
                </c:pt>
              </c:strCache>
            </c:strRef>
          </c:tx>
          <c:spPr>
            <a:ln w="28575" cap="rnd">
              <a:solidFill>
                <a:srgbClr val="F63878"/>
              </a:solidFill>
              <a:round/>
            </a:ln>
            <a:effectLst/>
          </c:spPr>
          <c:marker>
            <c:symbol val="none"/>
          </c:marker>
          <c:cat>
            <c:numRef>
              <c:f>'עש האשכול'!$B$81:$L$81</c:f>
              <c:numCache>
                <c:formatCode>dd/mm</c:formatCode>
                <c:ptCount val="11"/>
                <c:pt idx="0">
                  <c:v>44699</c:v>
                </c:pt>
                <c:pt idx="1">
                  <c:v>44705</c:v>
                </c:pt>
                <c:pt idx="2">
                  <c:v>44712</c:v>
                </c:pt>
                <c:pt idx="3">
                  <c:v>44719</c:v>
                </c:pt>
                <c:pt idx="4">
                  <c:v>44725</c:v>
                </c:pt>
                <c:pt idx="5">
                  <c:v>44732</c:v>
                </c:pt>
                <c:pt idx="6">
                  <c:v>44739</c:v>
                </c:pt>
                <c:pt idx="7">
                  <c:v>44747</c:v>
                </c:pt>
                <c:pt idx="8">
                  <c:v>44754</c:v>
                </c:pt>
                <c:pt idx="9">
                  <c:v>44761</c:v>
                </c:pt>
                <c:pt idx="10">
                  <c:v>44770</c:v>
                </c:pt>
              </c:numCache>
            </c:numRef>
          </c:cat>
          <c:val>
            <c:numRef>
              <c:f>'עש האשכול'!$B$85:$L$85</c:f>
              <c:numCache>
                <c:formatCode>General</c:formatCode>
                <c:ptCount val="11"/>
                <c:pt idx="0" formatCode="0.00">
                  <c:v>6.0999999999999997E-4</c:v>
                </c:pt>
                <c:pt idx="1">
                  <c:v>0</c:v>
                </c:pt>
                <c:pt idx="2" formatCode="0.00">
                  <c:v>6.1529999999999994E-2</c:v>
                </c:pt>
                <c:pt idx="3" formatCode="0.00">
                  <c:v>0</c:v>
                </c:pt>
                <c:pt idx="4" formatCode="0.00">
                  <c:v>5.5555555555555552E-2</c:v>
                </c:pt>
                <c:pt idx="5" formatCode="0.00">
                  <c:v>0.1016</c:v>
                </c:pt>
                <c:pt idx="6" formatCode="0.00">
                  <c:v>9.5241666666666669E-2</c:v>
                </c:pt>
                <c:pt idx="7" formatCode="0.000">
                  <c:v>0</c:v>
                </c:pt>
                <c:pt idx="8" formatCode="0.000">
                  <c:v>8.9290909090909101E-2</c:v>
                </c:pt>
                <c:pt idx="9" formatCode="0.000">
                  <c:v>7.7918181818181817E-2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BE-4B09-B80A-1E44E1C04F2D}"/>
            </c:ext>
          </c:extLst>
        </c:ser>
        <c:ser>
          <c:idx val="4"/>
          <c:order val="4"/>
          <c:tx>
            <c:strRef>
              <c:f>'עש האשכול'!$A$86</c:f>
              <c:strCache>
                <c:ptCount val="1"/>
                <c:pt idx="0">
                  <c:v>שפלת יהודה (28 מלכודות)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'עש האשכול'!$B$81:$L$81</c:f>
              <c:numCache>
                <c:formatCode>dd/mm</c:formatCode>
                <c:ptCount val="11"/>
                <c:pt idx="0">
                  <c:v>44699</c:v>
                </c:pt>
                <c:pt idx="1">
                  <c:v>44705</c:v>
                </c:pt>
                <c:pt idx="2">
                  <c:v>44712</c:v>
                </c:pt>
                <c:pt idx="3">
                  <c:v>44719</c:v>
                </c:pt>
                <c:pt idx="4">
                  <c:v>44725</c:v>
                </c:pt>
                <c:pt idx="5">
                  <c:v>44732</c:v>
                </c:pt>
                <c:pt idx="6">
                  <c:v>44739</c:v>
                </c:pt>
                <c:pt idx="7">
                  <c:v>44747</c:v>
                </c:pt>
                <c:pt idx="8">
                  <c:v>44754</c:v>
                </c:pt>
                <c:pt idx="9">
                  <c:v>44761</c:v>
                </c:pt>
                <c:pt idx="10">
                  <c:v>44770</c:v>
                </c:pt>
              </c:numCache>
            </c:numRef>
          </c:cat>
          <c:val>
            <c:numRef>
              <c:f>'עש האשכול'!$B$86:$L$86</c:f>
              <c:numCache>
                <c:formatCode>General</c:formatCode>
                <c:ptCount val="11"/>
                <c:pt idx="2" formatCode="0.00">
                  <c:v>0.39285714285714285</c:v>
                </c:pt>
                <c:pt idx="3" formatCode="0.00">
                  <c:v>1.5765306122448985</c:v>
                </c:pt>
                <c:pt idx="4" formatCode="0.00">
                  <c:v>0.31249285714285718</c:v>
                </c:pt>
                <c:pt idx="5" formatCode="0.00">
                  <c:v>0.4761892857142857</c:v>
                </c:pt>
                <c:pt idx="6" formatCode="0.00">
                  <c:v>0.19</c:v>
                </c:pt>
                <c:pt idx="7" formatCode="0.000">
                  <c:v>0.37820512820512819</c:v>
                </c:pt>
                <c:pt idx="8" formatCode="0.000">
                  <c:v>0.4</c:v>
                </c:pt>
                <c:pt idx="9" formatCode="0.000">
                  <c:v>1.006142857142857</c:v>
                </c:pt>
                <c:pt idx="10" formatCode="0.000">
                  <c:v>0.17461111111111111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BE-4B09-B80A-1E44E1C04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680128"/>
        <c:axId val="217694208"/>
      </c:lineChart>
      <c:dateAx>
        <c:axId val="217680128"/>
        <c:scaling>
          <c:orientation val="minMax"/>
          <c:max val="44771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217694208"/>
        <c:crosses val="autoZero"/>
        <c:auto val="1"/>
        <c:lblOffset val="100"/>
        <c:baseTimeUnit val="days"/>
        <c:majorUnit val="7"/>
        <c:majorTimeUnit val="days"/>
      </c:dateAx>
      <c:valAx>
        <c:axId val="217694208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2400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תעופת בוגרים ללילה</a:t>
                </a:r>
              </a:p>
            </c:rich>
          </c:tx>
          <c:layout>
            <c:manualLayout>
              <c:xMode val="edge"/>
              <c:yMode val="edge"/>
              <c:x val="8.3131176436551809E-4"/>
              <c:y val="0.16120236075601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2176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717106143814"/>
          <c:y val="5.6916202719170148E-4"/>
          <c:w val="0.24912028284981202"/>
          <c:h val="0.38875630211942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0.33753</cdr:x>
      <cdr:y>0.27566</cdr:y>
    </cdr:from>
    <cdr:to>
      <cdr:x>0.44139</cdr:x>
      <cdr:y>0.40068</cdr:y>
    </cdr:to>
    <cdr:sp macro="" textlink="">
      <cdr:nvSpPr>
        <cdr:cNvPr id="2" name="מלבן 1">
          <a:extLst xmlns:a="http://schemas.openxmlformats.org/drawingml/2006/main">
            <a:ext uri="{FF2B5EF4-FFF2-40B4-BE49-F238E27FC236}">
              <a16:creationId xmlns:a16="http://schemas.microsoft.com/office/drawing/2014/main" id="{2CEC6E6F-2A40-3AC7-A354-3AE4D2733119}"/>
            </a:ext>
          </a:extLst>
        </cdr:cNvPr>
        <cdr:cNvSpPr/>
      </cdr:nvSpPr>
      <cdr:spPr>
        <a:xfrm xmlns:a="http://schemas.openxmlformats.org/drawingml/2006/main">
          <a:off x="3908381" y="1153652"/>
          <a:ext cx="1202625" cy="523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דור שני</a:t>
          </a:r>
        </a:p>
      </cdr:txBody>
    </cdr:sp>
  </cdr:relSizeAnchor>
  <cdr:relSizeAnchor xmlns:cdr="http://schemas.openxmlformats.org/drawingml/2006/chartDrawing">
    <cdr:from>
      <cdr:x>0.76885</cdr:x>
      <cdr:y>0.48897</cdr:y>
    </cdr:from>
    <cdr:to>
      <cdr:x>0.90538</cdr:x>
      <cdr:y>0.61399</cdr:y>
    </cdr:to>
    <cdr:sp macro="" textlink="">
      <cdr:nvSpPr>
        <cdr:cNvPr id="3" name="מלבן 2">
          <a:extLst xmlns:a="http://schemas.openxmlformats.org/drawingml/2006/main">
            <a:ext uri="{FF2B5EF4-FFF2-40B4-BE49-F238E27FC236}">
              <a16:creationId xmlns:a16="http://schemas.microsoft.com/office/drawing/2014/main" id="{2727F86D-CF96-9651-8790-54DE97826878}"/>
            </a:ext>
          </a:extLst>
        </cdr:cNvPr>
        <cdr:cNvSpPr/>
      </cdr:nvSpPr>
      <cdr:spPr>
        <a:xfrm xmlns:a="http://schemas.openxmlformats.org/drawingml/2006/main">
          <a:off x="8902700" y="2046382"/>
          <a:ext cx="1580920" cy="523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דור שלישי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9045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02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343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200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692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827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</p:txBody>
      </p:sp>
    </p:spTree>
    <p:extLst>
      <p:ext uri="{BB962C8B-B14F-4D97-AF65-F5344CB8AC3E}">
        <p14:creationId xmlns:p14="http://schemas.microsoft.com/office/powerpoint/2010/main" val="128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r>
              <a:rPr lang="he-IL" dirty="0"/>
              <a:t>מספר חלקות ונגיעות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298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r>
              <a:rPr lang="he-IL" dirty="0"/>
              <a:t>מספר חלקות ונגיעות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798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106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45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820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r>
              <a:rPr lang="he-IL" dirty="0"/>
              <a:t>מספר חלקות ונגיעות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267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 תקופת פעילות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tic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3801300" y="843050"/>
            <a:ext cx="77200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Shape 1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8963" y="111040"/>
            <a:ext cx="596537" cy="90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13"/>
          <p:cNvCxnSpPr/>
          <p:nvPr userDrawn="1"/>
        </p:nvCxnSpPr>
        <p:spPr>
          <a:xfrm>
            <a:off x="1235730" y="156750"/>
            <a:ext cx="0" cy="8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defRPr>
                <a:solidFill>
                  <a:srgbClr val="A7F0C3"/>
                </a:solidFill>
              </a:defRPr>
            </a:lvl1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Shape 23" descr="Pesticides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23100" y="6351026"/>
            <a:ext cx="581252" cy="4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None/>
              <a:defRPr sz="2800" i="0" u="none" strike="noStrike" cap="none">
                <a:solidFill>
                  <a:srgbClr val="888888"/>
                </a:solidFill>
              </a:defRPr>
            </a:lvl1pPr>
            <a:lvl2pPr marL="457200" marR="0" lvl="1" indent="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1187455"/>
            <a:ext cx="12192000" cy="47972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2388" y="231416"/>
            <a:ext cx="109000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37116" y="1545479"/>
            <a:ext cx="10972800" cy="41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685800" marR="0" lvl="1" indent="762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143000" marR="0" lvl="2" indent="254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60020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05740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009195" y="6356358"/>
            <a:ext cx="736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</a:pPr>
              <a:t>‹#›</a:t>
            </a:fld>
            <a:endParaRPr lang="en-US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1849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685800" marR="0" lvl="1" indent="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143000" marR="0" lvl="2" indent="25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600200" marR="0" lvl="3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057400" marR="0" lvl="4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ow me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defRPr>
                <a:solidFill>
                  <a:srgbClr val="A7F0C3"/>
                </a:solidFill>
              </a:defRPr>
            </a:lvl1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9" y="6341206"/>
            <a:ext cx="698512" cy="456444"/>
          </a:xfrm>
          <a:prstGeom prst="rect">
            <a:avLst/>
          </a:prstGeom>
        </p:spPr>
      </p:pic>
      <p:cxnSp>
        <p:nvCxnSpPr>
          <p:cNvPr id="10" name="Shape 13"/>
          <p:cNvCxnSpPr/>
          <p:nvPr userDrawn="1"/>
        </p:nvCxnSpPr>
        <p:spPr>
          <a:xfrm>
            <a:off x="1005120" y="156750"/>
            <a:ext cx="0" cy="8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" name="Shape 1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44222" y="111040"/>
            <a:ext cx="549300" cy="843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1"/>
          <p:cNvCxnSpPr/>
          <p:nvPr userDrawn="1"/>
        </p:nvCxnSpPr>
        <p:spPr>
          <a:xfrm>
            <a:off x="3801100" y="843050"/>
            <a:ext cx="77202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3115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A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" name="Shape 11"/>
          <p:cNvCxnSpPr/>
          <p:nvPr userDrawn="1"/>
        </p:nvCxnSpPr>
        <p:spPr>
          <a:xfrm>
            <a:off x="3801100" y="843050"/>
            <a:ext cx="77202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Shape 1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8963" y="111040"/>
            <a:ext cx="596537" cy="9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e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3801300" y="843050"/>
            <a:ext cx="77200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defRPr>
                <a:solidFill>
                  <a:srgbClr val="A7F0C3"/>
                </a:solidFill>
              </a:defRPr>
            </a:lvl1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" y="6351026"/>
            <a:ext cx="571554" cy="482399"/>
          </a:xfrm>
          <a:prstGeom prst="rect">
            <a:avLst/>
          </a:prstGeom>
        </p:spPr>
      </p:pic>
      <p:pic>
        <p:nvPicPr>
          <p:cNvPr id="9" name="Shape 1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58963" y="111040"/>
            <a:ext cx="596537" cy="90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3"/>
          <p:cNvCxnSpPr/>
          <p:nvPr userDrawn="1"/>
        </p:nvCxnSpPr>
        <p:spPr>
          <a:xfrm>
            <a:off x="1235730" y="156750"/>
            <a:ext cx="0" cy="8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3801300" y="843050"/>
            <a:ext cx="77200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defRPr>
                <a:solidFill>
                  <a:srgbClr val="A7F0C3"/>
                </a:solidFill>
              </a:defRPr>
            </a:lvl1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1" y="6351026"/>
            <a:ext cx="508182" cy="449943"/>
          </a:xfrm>
          <a:prstGeom prst="rect">
            <a:avLst/>
          </a:prstGeom>
        </p:spPr>
      </p:pic>
      <p:pic>
        <p:nvPicPr>
          <p:cNvPr id="9" name="Shape 1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58963" y="111040"/>
            <a:ext cx="596537" cy="90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13"/>
          <p:cNvCxnSpPr/>
          <p:nvPr userDrawn="1"/>
        </p:nvCxnSpPr>
        <p:spPr>
          <a:xfrm>
            <a:off x="1235730" y="156750"/>
            <a:ext cx="0" cy="8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61314"/>
            <a:ext cx="12192000" cy="69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ul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3801300" y="843050"/>
            <a:ext cx="7720000" cy="0"/>
          </a:xfrm>
          <a:prstGeom prst="straightConnector1">
            <a:avLst/>
          </a:prstGeom>
          <a:noFill/>
          <a:ln w="19050" cap="flat" cmpd="sng">
            <a:solidFill>
              <a:srgbClr val="2DBD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01100" y="243900"/>
            <a:ext cx="77200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  <a:defRPr sz="3600" i="0" u="none" strike="noStrike" cap="none">
                <a:solidFill>
                  <a:srgbClr val="666666"/>
                </a:solidFill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None/>
            </a:pP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r">
              <a:defRPr>
                <a:solidFill>
                  <a:srgbClr val="A7F0C3"/>
                </a:solidFill>
              </a:defRPr>
            </a:lvl1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0" y="5813875"/>
            <a:ext cx="114018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A15B"/>
              </a:buClr>
              <a:buSzPct val="100000"/>
              <a:buNone/>
              <a:defRPr sz="1400" i="0" u="none" strike="noStrike" cap="none">
                <a:solidFill>
                  <a:srgbClr val="26A15B"/>
                </a:solidFill>
              </a:defRPr>
            </a:lvl1pPr>
            <a:lvl2pPr lvl="1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rtl="1">
              <a:spcBef>
                <a:spcPts val="0"/>
              </a:spcBef>
              <a:buClr>
                <a:srgbClr val="2DBD6B"/>
              </a:buClr>
              <a:buFont typeface="Arial"/>
              <a:buNone/>
              <a:defRPr sz="1400">
                <a:solidFill>
                  <a:srgbClr val="2DBD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Shape 23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" y="6351028"/>
            <a:ext cx="551107" cy="42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58963" y="111040"/>
            <a:ext cx="596537" cy="90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3"/>
          <p:cNvCxnSpPr/>
          <p:nvPr userDrawn="1"/>
        </p:nvCxnSpPr>
        <p:spPr>
          <a:xfrm>
            <a:off x="1235730" y="156750"/>
            <a:ext cx="0" cy="8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275063"/>
            <a:ext cx="12192000" cy="582899"/>
          </a:xfrm>
          <a:prstGeom prst="rect">
            <a:avLst/>
          </a:prstGeom>
          <a:solidFill>
            <a:srgbClr val="2DBD6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74700" y="243900"/>
            <a:ext cx="9879200" cy="4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0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38200" y="1225959"/>
            <a:ext cx="105156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685800" marR="0" lvl="1" indent="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143000" marR="0" lvl="2" indent="25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600200" marR="0" lvl="3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057400" marR="0" lvl="4" indent="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</p:txBody>
      </p:sp>
      <p:sp>
        <p:nvSpPr>
          <p:cNvPr id="10" name="Shape 16"/>
          <p:cNvSpPr txBox="1">
            <a:spLocks/>
          </p:cNvSpPr>
          <p:nvPr/>
        </p:nvSpPr>
        <p:spPr>
          <a:xfrm>
            <a:off x="9080867" y="643255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A7F0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smtClean="0"/>
              <a:pPr rtl="1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49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7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ctr" rtl="0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ct val="10000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127000" algn="l" rtl="0">
        <a:lnSpc>
          <a:spcPct val="90000"/>
        </a:lnSpc>
        <a:spcBef>
          <a:spcPts val="1000"/>
        </a:spcBef>
        <a:spcAft>
          <a:spcPts val="0"/>
        </a:spcAft>
        <a:buClr>
          <a:schemeClr val="dk1"/>
        </a:buClr>
        <a:buSzPct val="10000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BD6A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7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581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74"/>
          <p:cNvSpPr txBox="1"/>
          <p:nvPr/>
        </p:nvSpPr>
        <p:spPr>
          <a:xfrm>
            <a:off x="2820365" y="5375232"/>
            <a:ext cx="6551268" cy="117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1"/>
            <a:r>
              <a:rPr lang="en-US" sz="6600" dirty="0">
                <a:solidFill>
                  <a:schemeClr val="bg1"/>
                </a:solidFill>
                <a:latin typeface="Arial Hebrew Light" charset="-79"/>
                <a:ea typeface="Arial Hebrew Light" charset="-79"/>
                <a:cs typeface="Arial Hebrew Light" charset="-79"/>
              </a:rPr>
              <a:t>דו”ח </a:t>
            </a:r>
            <a:r>
              <a:rPr lang="he-IL" sz="6600" dirty="0">
                <a:solidFill>
                  <a:schemeClr val="bg1"/>
                </a:solidFill>
                <a:latin typeface="Arial Hebrew Light" charset="-79"/>
                <a:ea typeface="Arial Hebrew Light" charset="-79"/>
                <a:cs typeface="Arial Hebrew Light" charset="-79"/>
              </a:rPr>
              <a:t>ניטור ארצי</a:t>
            </a:r>
            <a:endParaRPr lang="en-US" sz="6600" dirty="0">
              <a:solidFill>
                <a:schemeClr val="bg1"/>
              </a:solidFill>
              <a:latin typeface="Arial Hebrew Light" charset="-79"/>
              <a:ea typeface="Arial Hebrew Light" charset="-79"/>
              <a:cs typeface="Arial Hebrew Light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10577"/>
            <a:ext cx="1219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8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כרמי יין </a:t>
            </a:r>
            <a:r>
              <a:rPr lang="en-US" sz="28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28 – 24/07/22</a:t>
            </a:r>
            <a:r>
              <a:rPr lang="he-IL" sz="28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endParaRPr lang="en-US" sz="28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04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סיכום שבועי- </a:t>
            </a:r>
            <a:r>
              <a:rPr lang="he-IL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כנימה קמחית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1EB3A84-27CF-42FC-B079-34008DA45F40}"/>
              </a:ext>
            </a:extLst>
          </p:cNvPr>
          <p:cNvSpPr txBox="1"/>
          <p:nvPr/>
        </p:nvSpPr>
        <p:spPr>
          <a:xfrm>
            <a:off x="1323953" y="4623478"/>
            <a:ext cx="11121707" cy="398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2605-D07D-4C66-B1ED-C92898D85220}"/>
              </a:ext>
            </a:extLst>
          </p:cNvPr>
          <p:cNvSpPr txBox="1"/>
          <p:nvPr/>
        </p:nvSpPr>
        <p:spPr>
          <a:xfrm>
            <a:off x="1539319" y="901138"/>
            <a:ext cx="10292080" cy="5337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 algn="r" rtl="1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 sz="2400">
                <a:solidFill>
                  <a:srgbClr val="434343"/>
                </a:solidFill>
              </a:defRPr>
            </a:lvl1pPr>
          </a:lstStyle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ישנה מגמת עליה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מסויימת</a:t>
            </a:r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בדיווחים על הכנימה הקמחית בגליל ובגולן.</a:t>
            </a:r>
          </a:p>
          <a:p>
            <a:pPr lvl="0"/>
            <a:r>
              <a:rPr lang="he-IL" sz="2300" dirty="0"/>
              <a:t>מאידך, ירידה </a:t>
            </a:r>
            <a:r>
              <a:rPr lang="he-IL" sz="2300" dirty="0" err="1"/>
              <a:t>מסויימת</a:t>
            </a:r>
            <a:r>
              <a:rPr lang="he-IL" sz="2300" dirty="0"/>
              <a:t> באזורי השפלה ובמזרח השרון.</a:t>
            </a:r>
          </a:p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ישנה תופעה שנראית בשנים האחרונות של ירידה לא מוסברת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בממ</a:t>
            </a:r>
            <a:r>
              <a:rPr lang="he-IL" sz="2300" dirty="0"/>
              <a:t>צאי הקמחית, באופן טבעי, ולא לאחר טיפול </a:t>
            </a:r>
            <a:r>
              <a:rPr lang="he-IL" sz="2300" dirty="0" err="1"/>
              <a:t>מסויים</a:t>
            </a:r>
            <a:r>
              <a:rPr lang="he-IL" sz="2300" dirty="0"/>
              <a:t> במהלך הקיץ.</a:t>
            </a:r>
          </a:p>
          <a:p>
            <a:pPr lvl="0"/>
            <a:endParaRPr kumimoji="0" lang="he-IL" sz="2300" b="0" i="0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26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סיכום שבועי- </a:t>
            </a:r>
            <a:r>
              <a:rPr lang="he-IL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ציקדה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1EB3A84-27CF-42FC-B079-34008DA45F40}"/>
              </a:ext>
            </a:extLst>
          </p:cNvPr>
          <p:cNvSpPr txBox="1"/>
          <p:nvPr/>
        </p:nvSpPr>
        <p:spPr>
          <a:xfrm>
            <a:off x="1323953" y="4623478"/>
            <a:ext cx="11121707" cy="398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2605-D07D-4C66-B1ED-C92898D85220}"/>
              </a:ext>
            </a:extLst>
          </p:cNvPr>
          <p:cNvSpPr txBox="1"/>
          <p:nvPr/>
        </p:nvSpPr>
        <p:spPr>
          <a:xfrm>
            <a:off x="1539319" y="901138"/>
            <a:ext cx="10292080" cy="5337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 algn="r" rtl="1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 sz="2400">
                <a:solidFill>
                  <a:srgbClr val="434343"/>
                </a:solidFill>
              </a:defRPr>
            </a:lvl1pPr>
          </a:lstStyle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ממשיכה מגמת ירידה בדיווחי החלקות הנגועות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בציקדות</a:t>
            </a:r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בכלל רחבי הארץ.</a:t>
            </a:r>
          </a:p>
          <a:p>
            <a:pPr lvl="0"/>
            <a:r>
              <a:rPr lang="he-IL" sz="2300" dirty="0"/>
              <a:t>אנו מניחים כי הירידה בדיווח היא בעקבות טיפולים שנעשו ופגעו במזיק זה, או במעבר והתבססות של אוכלוסיות </a:t>
            </a:r>
            <a:r>
              <a:rPr lang="he-IL" sz="2300" dirty="0" err="1"/>
              <a:t>הציקדות</a:t>
            </a:r>
            <a:r>
              <a:rPr lang="he-IL" sz="2300" dirty="0"/>
              <a:t> לגידולים אחרים סמוכים.</a:t>
            </a:r>
            <a:endParaRPr kumimoji="0" lang="he-IL" sz="2300" b="0" i="0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68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סיכום שבועי- </a:t>
            </a:r>
            <a:r>
              <a:rPr lang="he-IL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עש האשכול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1EB3A84-27CF-42FC-B079-34008DA45F40}"/>
              </a:ext>
            </a:extLst>
          </p:cNvPr>
          <p:cNvSpPr txBox="1"/>
          <p:nvPr/>
        </p:nvSpPr>
        <p:spPr>
          <a:xfrm>
            <a:off x="1323953" y="4623478"/>
            <a:ext cx="11121707" cy="398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2605-D07D-4C66-B1ED-C92898D85220}"/>
              </a:ext>
            </a:extLst>
          </p:cNvPr>
          <p:cNvSpPr txBox="1"/>
          <p:nvPr/>
        </p:nvSpPr>
        <p:spPr>
          <a:xfrm>
            <a:off x="1664010" y="726300"/>
            <a:ext cx="10292080" cy="5337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 algn="r" rtl="1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 sz="2400">
                <a:solidFill>
                  <a:srgbClr val="434343"/>
                </a:solidFill>
              </a:defRPr>
            </a:lvl1pPr>
          </a:lstStyle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זה השבוע הרביעי מתחילת ממצאי הביצים בשפלה, ופחות מכך באזורים הקרים יותר.</a:t>
            </a:r>
          </a:p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אנו ממשיכים למצוא ביצים בחלקות בכלל האזורים. </a:t>
            </a:r>
          </a:p>
          <a:p>
            <a:pPr lvl="0"/>
            <a:r>
              <a:rPr lang="he-IL" sz="2300" dirty="0"/>
              <a:t>ישנה ירידה משמעותית בממצאי הביצים באזורים המקדימים, ועליה משמעותית בהרי ירושלים (שלא נראתה כמותה בשנים האחרונות).</a:t>
            </a:r>
          </a:p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ישנה עליה בממצאי זחלים באזורים המקדימים שיביאו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לרקבונות</a:t>
            </a:r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באשכול ברוב המקרים</a:t>
            </a:r>
          </a:p>
          <a:p>
            <a:pPr lvl="0"/>
            <a:r>
              <a:rPr lang="he-IL" sz="2300" dirty="0"/>
              <a:t>בחלקות בהן נמצאות ביצים טריות וצפויות להיבצר בעוד 7-10 ימים, כדאי לשקול את כדאיות הטיפול (פוטנציאל הנזק – הולך וקטן)</a:t>
            </a:r>
            <a:endParaRPr kumimoji="0" lang="he-IL" sz="2300" b="0" i="0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סיכום שבועי- רקבונות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1EB3A84-27CF-42FC-B079-34008DA45F40}"/>
              </a:ext>
            </a:extLst>
          </p:cNvPr>
          <p:cNvSpPr txBox="1"/>
          <p:nvPr/>
        </p:nvSpPr>
        <p:spPr>
          <a:xfrm>
            <a:off x="1323953" y="4623478"/>
            <a:ext cx="11121707" cy="398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2605-D07D-4C66-B1ED-C92898D85220}"/>
              </a:ext>
            </a:extLst>
          </p:cNvPr>
          <p:cNvSpPr txBox="1"/>
          <p:nvPr/>
        </p:nvSpPr>
        <p:spPr>
          <a:xfrm>
            <a:off x="1539319" y="901138"/>
            <a:ext cx="10292080" cy="5337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 algn="r" rtl="1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 sz="2400">
                <a:solidFill>
                  <a:srgbClr val="434343"/>
                </a:solidFill>
              </a:defRPr>
            </a:lvl1pPr>
          </a:lstStyle>
          <a:p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ישנם דיווחים על רקבונות ברמות שונות ב 25% מהחלקות בשפלה.</a:t>
            </a:r>
            <a:endParaRPr lang="he-IL" sz="2300" dirty="0"/>
          </a:p>
          <a:p>
            <a:pPr lvl="0"/>
            <a:r>
              <a:rPr lang="he-IL" sz="2300" dirty="0"/>
              <a:t>הבציר בפתח והמדד החשוב ביותר בתחום הגנת הצומח בכרמים הוא היעדר פציעות </a:t>
            </a:r>
            <a:r>
              <a:rPr lang="he-IL" sz="2300" dirty="0" err="1"/>
              <a:t>ורקבונות</a:t>
            </a:r>
            <a:r>
              <a:rPr lang="he-IL" sz="2300" dirty="0"/>
              <a:t> בפרי תוך צמצום השימוש בחומרי הדברה.</a:t>
            </a:r>
          </a:p>
          <a:p>
            <a:pPr lvl="0"/>
            <a:r>
              <a:rPr lang="he-IL" sz="2300" dirty="0"/>
              <a:t>בזמן לחות גבוהה הסכנה להתפתחות רקבון בגרגרים פצועים – עולה.</a:t>
            </a:r>
          </a:p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בכל מקרה של פציעות בפרי, כדאי לבדוק את ממשק ההשקיה </a:t>
            </a:r>
            <a:r>
              <a:rPr lang="he-IL" sz="2300" dirty="0"/>
              <a:t>ולהתאימו למצב הכרם, וכמובן לטפל בחומרי מניעה כנגד רקבונות.</a:t>
            </a:r>
          </a:p>
        </p:txBody>
      </p:sp>
    </p:spTree>
    <p:extLst>
      <p:ext uri="{BB962C8B-B14F-4D97-AF65-F5344CB8AC3E}">
        <p14:creationId xmlns:p14="http://schemas.microsoft.com/office/powerpoint/2010/main" val="333332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627" y="28779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כשותית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- נגיעות בעלים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9" name="Shape 65"/>
          <p:cNvSpPr txBox="1"/>
          <p:nvPr/>
        </p:nvSpPr>
        <p:spPr>
          <a:xfrm>
            <a:off x="7260600" y="1328042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0"/>
              </a:spcBef>
              <a:buClr>
                <a:srgbClr val="F44336"/>
              </a:buClr>
              <a:buSzPct val="100000"/>
              <a:buChar char="●"/>
            </a:pPr>
            <a:r>
              <a:rPr lang="en" sz="2000" b="1" dirty="0">
                <a:solidFill>
                  <a:srgbClr val="F44336"/>
                </a:solidFill>
              </a:rPr>
              <a:t>רמת גולן</a:t>
            </a:r>
          </a:p>
          <a:p>
            <a:pPr marL="457200" lvl="0" indent="0" algn="r" rtl="1">
              <a:spcBef>
                <a:spcPts val="0"/>
              </a:spcBef>
              <a:buNone/>
            </a:pPr>
            <a:r>
              <a:rPr lang="he-IL" sz="1600" dirty="0">
                <a:solidFill>
                  <a:srgbClr val="F44336"/>
                </a:solidFill>
              </a:rPr>
              <a:t> 100</a:t>
            </a:r>
            <a:r>
              <a:rPr lang="en" sz="1600" dirty="0">
                <a:solidFill>
                  <a:srgbClr val="F44336"/>
                </a:solidFill>
              </a:rPr>
              <a:t> </a:t>
            </a:r>
            <a:r>
              <a:rPr lang="he-IL" sz="1600" dirty="0">
                <a:solidFill>
                  <a:srgbClr val="F44336"/>
                </a:solidFill>
              </a:rPr>
              <a:t> </a:t>
            </a:r>
            <a:r>
              <a:rPr lang="en" sz="1600" dirty="0">
                <a:solidFill>
                  <a:srgbClr val="F44336"/>
                </a:solidFill>
              </a:rPr>
              <a:t>חלקות</a:t>
            </a:r>
            <a:r>
              <a:rPr lang="he-IL" sz="1600" dirty="0">
                <a:solidFill>
                  <a:srgbClr val="F44336"/>
                </a:solidFill>
              </a:rPr>
              <a:t>, 1565</a:t>
            </a:r>
            <a:r>
              <a:rPr lang="en" sz="1600" dirty="0">
                <a:solidFill>
                  <a:srgbClr val="F44336"/>
                </a:solidFill>
              </a:rPr>
              <a:t> דונם</a:t>
            </a:r>
            <a:endParaRPr lang="he-IL" sz="1600" dirty="0">
              <a:solidFill>
                <a:srgbClr val="F44336"/>
              </a:solidFill>
            </a:endParaRPr>
          </a:p>
          <a:p>
            <a:pPr marL="457200" lvl="0" indent="0" algn="r" rtl="1">
              <a:spcBef>
                <a:spcPts val="0"/>
              </a:spcBef>
              <a:buNone/>
            </a:pPr>
            <a:r>
              <a:rPr lang="he-IL" sz="1600" b="1" dirty="0">
                <a:solidFill>
                  <a:srgbClr val="F44336"/>
                </a:solidFill>
              </a:rPr>
              <a:t>שלב פנולוגי :</a:t>
            </a:r>
          </a:p>
          <a:p>
            <a:pPr marL="457200" lvl="0" indent="0" algn="r" rtl="1">
              <a:spcBef>
                <a:spcPts val="0"/>
              </a:spcBef>
              <a:buNone/>
            </a:pPr>
            <a:r>
              <a:rPr lang="he-IL" sz="1600" dirty="0">
                <a:solidFill>
                  <a:srgbClr val="F44336"/>
                </a:solidFill>
              </a:rPr>
              <a:t>תחילת 30% בוחל – 80% בוחל.</a:t>
            </a:r>
            <a:endParaRPr lang="en" sz="1600" dirty="0">
              <a:solidFill>
                <a:srgbClr val="F44336"/>
              </a:solidFill>
            </a:endParaRP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לא נמצאה נגיעות.</a:t>
            </a:r>
          </a:p>
          <a:p>
            <a:pPr marL="457200" lvl="0" indent="0" algn="r" rtl="1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</a:endParaRPr>
          </a:p>
          <a:p>
            <a:pPr marL="457200" lvl="0" indent="-69850" algn="r" rtl="1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chemeClr val="dk2"/>
              </a:solidFill>
            </a:endParaRPr>
          </a:p>
          <a:p>
            <a:pPr marL="457200" lvl="0" indent="0" algn="r" rtl="1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sp>
        <p:nvSpPr>
          <p:cNvPr id="20" name="Shape 66"/>
          <p:cNvSpPr txBox="1"/>
          <p:nvPr/>
        </p:nvSpPr>
        <p:spPr>
          <a:xfrm>
            <a:off x="2129175" y="677789"/>
            <a:ext cx="4836476" cy="1335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0"/>
              </a:spcBef>
              <a:buClr>
                <a:srgbClr val="FF5C05"/>
              </a:buClr>
              <a:buSzPct val="100000"/>
              <a:buChar char="●"/>
            </a:pPr>
            <a:r>
              <a:rPr lang="en" sz="2000" b="1" dirty="0">
                <a:solidFill>
                  <a:srgbClr val="FF5C05"/>
                </a:solidFill>
              </a:rPr>
              <a:t>גליל עליון</a:t>
            </a:r>
          </a:p>
          <a:p>
            <a:pPr marL="457200" lvl="0" indent="0" algn="r" rtl="1">
              <a:spcBef>
                <a:spcPts val="0"/>
              </a:spcBef>
              <a:buNone/>
            </a:pPr>
            <a:r>
              <a:rPr lang="he-IL" sz="1600" dirty="0">
                <a:solidFill>
                  <a:srgbClr val="FF5C05"/>
                </a:solidFill>
              </a:rPr>
              <a:t>84</a:t>
            </a:r>
            <a:r>
              <a:rPr lang="en" sz="1600" dirty="0">
                <a:solidFill>
                  <a:srgbClr val="FF5C05"/>
                </a:solidFill>
              </a:rPr>
              <a:t> </a:t>
            </a:r>
            <a:r>
              <a:rPr lang="he-IL" sz="1600" dirty="0">
                <a:solidFill>
                  <a:srgbClr val="FF5C05"/>
                </a:solidFill>
              </a:rPr>
              <a:t> </a:t>
            </a:r>
            <a:r>
              <a:rPr lang="en" sz="1600" dirty="0">
                <a:solidFill>
                  <a:srgbClr val="FF5C05"/>
                </a:solidFill>
              </a:rPr>
              <a:t>חלקות</a:t>
            </a:r>
            <a:r>
              <a:rPr lang="he-IL" sz="1600" dirty="0">
                <a:solidFill>
                  <a:srgbClr val="FF5C05"/>
                </a:solidFill>
              </a:rPr>
              <a:t>, 1431 </a:t>
            </a:r>
            <a:r>
              <a:rPr lang="en" sz="1600" dirty="0">
                <a:solidFill>
                  <a:srgbClr val="FF5C05"/>
                </a:solidFill>
              </a:rPr>
              <a:t>דונם</a:t>
            </a:r>
            <a:endParaRPr lang="he-IL" sz="1600" dirty="0">
              <a:solidFill>
                <a:srgbClr val="FF5C05"/>
              </a:solidFill>
            </a:endParaRPr>
          </a:p>
          <a:p>
            <a:pPr marL="457200" lvl="0" indent="0" algn="r" rtl="1">
              <a:spcBef>
                <a:spcPts val="0"/>
              </a:spcBef>
              <a:buNone/>
            </a:pPr>
            <a:r>
              <a:rPr lang="he-IL" sz="1600" b="1" dirty="0">
                <a:solidFill>
                  <a:srgbClr val="FF5C05"/>
                </a:solidFill>
              </a:rPr>
              <a:t>שלב פנולוגי :</a:t>
            </a:r>
            <a:r>
              <a:rPr lang="he-IL" sz="1600" dirty="0">
                <a:solidFill>
                  <a:srgbClr val="FF5C05"/>
                </a:solidFill>
              </a:rPr>
              <a:t> 30% בוחל – 80% בוחל.</a:t>
            </a: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לא נמצאה נגיעות.</a:t>
            </a:r>
          </a:p>
        </p:txBody>
      </p:sp>
      <p:sp>
        <p:nvSpPr>
          <p:cNvPr id="21" name="Shape 67"/>
          <p:cNvSpPr txBox="1"/>
          <p:nvPr/>
        </p:nvSpPr>
        <p:spPr>
          <a:xfrm>
            <a:off x="1142809" y="1905061"/>
            <a:ext cx="4836476" cy="174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0"/>
              </a:spcBef>
              <a:buClr>
                <a:srgbClr val="A5AF43"/>
              </a:buClr>
              <a:buSzPct val="100000"/>
              <a:buChar char="●"/>
            </a:pPr>
            <a:r>
              <a:rPr lang="he-IL" sz="2000" b="1" dirty="0">
                <a:solidFill>
                  <a:srgbClr val="A5AF43"/>
                </a:solidFill>
              </a:rPr>
              <a:t>מזרח השרון</a:t>
            </a:r>
            <a:endParaRPr lang="en" sz="2000" b="1" dirty="0">
              <a:solidFill>
                <a:srgbClr val="A5AF43"/>
              </a:solidFill>
            </a:endParaRPr>
          </a:p>
          <a:p>
            <a:pPr marL="457200" lvl="0" algn="r" rtl="1">
              <a:spcBef>
                <a:spcPts val="0"/>
              </a:spcBef>
            </a:pPr>
            <a:r>
              <a:rPr lang="he-IL" sz="1600" dirty="0">
                <a:solidFill>
                  <a:srgbClr val="A5AF43"/>
                </a:solidFill>
              </a:rPr>
              <a:t>37 </a:t>
            </a:r>
            <a:r>
              <a:rPr lang="en" sz="1600" dirty="0">
                <a:solidFill>
                  <a:srgbClr val="A5AF43"/>
                </a:solidFill>
              </a:rPr>
              <a:t>חלקות</a:t>
            </a:r>
            <a:r>
              <a:rPr lang="he-IL" sz="1600" dirty="0">
                <a:solidFill>
                  <a:srgbClr val="A5AF43"/>
                </a:solidFill>
              </a:rPr>
              <a:t>, </a:t>
            </a:r>
            <a:r>
              <a:rPr lang="en" sz="1600" dirty="0">
                <a:solidFill>
                  <a:srgbClr val="A5AF43"/>
                </a:solidFill>
              </a:rPr>
              <a:t> </a:t>
            </a:r>
            <a:r>
              <a:rPr lang="he-IL" sz="1600" dirty="0">
                <a:solidFill>
                  <a:srgbClr val="A5AF43"/>
                </a:solidFill>
              </a:rPr>
              <a:t>877</a:t>
            </a:r>
            <a:r>
              <a:rPr lang="en" sz="1600" dirty="0">
                <a:solidFill>
                  <a:srgbClr val="A5AF43"/>
                </a:solidFill>
              </a:rPr>
              <a:t> דונם</a:t>
            </a:r>
            <a:endParaRPr lang="he-IL" sz="1600" dirty="0">
              <a:solidFill>
                <a:srgbClr val="A5AF43"/>
              </a:solidFill>
            </a:endParaRPr>
          </a:p>
          <a:p>
            <a:pPr marL="457200" lvl="0" algn="r" rtl="1">
              <a:spcBef>
                <a:spcPts val="0"/>
              </a:spcBef>
            </a:pPr>
            <a:r>
              <a:rPr lang="he-IL" sz="1600" b="1" dirty="0">
                <a:solidFill>
                  <a:srgbClr val="A5AF43"/>
                </a:solidFill>
              </a:rPr>
              <a:t>שלב פנולוגי</a:t>
            </a:r>
            <a:r>
              <a:rPr lang="he-IL" sz="1600" dirty="0">
                <a:solidFill>
                  <a:srgbClr val="A5AF43"/>
                </a:solidFill>
              </a:rPr>
              <a:t>: 80% בוחל – בוחל מלא.</a:t>
            </a: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25% מהחלקות נמצאה נגיעות נמוכה</a:t>
            </a: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75% מהחלקות נמצא נגיעות בינונית</a:t>
            </a:r>
          </a:p>
          <a:p>
            <a:pPr marL="457200" lvl="0" algn="r" rtl="1">
              <a:spcBef>
                <a:spcPts val="0"/>
              </a:spcBef>
            </a:pPr>
            <a:endParaRPr lang="he-IL" sz="1600" dirty="0">
              <a:solidFill>
                <a:srgbClr val="A5AF43"/>
              </a:solidFill>
            </a:endParaRPr>
          </a:p>
        </p:txBody>
      </p:sp>
      <p:sp>
        <p:nvSpPr>
          <p:cNvPr id="22" name="Shape 68"/>
          <p:cNvSpPr txBox="1"/>
          <p:nvPr/>
        </p:nvSpPr>
        <p:spPr>
          <a:xfrm>
            <a:off x="6755172" y="3509219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0"/>
              </a:spcBef>
              <a:buClr>
                <a:srgbClr val="2196F3"/>
              </a:buClr>
              <a:buSzPct val="100000"/>
              <a:buChar char="●"/>
            </a:pPr>
            <a:r>
              <a:rPr lang="en" sz="2000" b="1" dirty="0">
                <a:solidFill>
                  <a:srgbClr val="2196F3"/>
                </a:solidFill>
              </a:rPr>
              <a:t>הרי יהודה</a:t>
            </a:r>
          </a:p>
          <a:p>
            <a:pPr marL="457200" lvl="0" algn="r" rtl="1">
              <a:spcBef>
                <a:spcPts val="0"/>
              </a:spcBef>
            </a:pPr>
            <a:r>
              <a:rPr lang="he-IL" sz="1600" dirty="0">
                <a:solidFill>
                  <a:srgbClr val="2196F3"/>
                </a:solidFill>
              </a:rPr>
              <a:t>61 </a:t>
            </a:r>
            <a:r>
              <a:rPr lang="en" sz="1600" dirty="0">
                <a:solidFill>
                  <a:srgbClr val="2196F3"/>
                </a:solidFill>
              </a:rPr>
              <a:t>חלקות</a:t>
            </a:r>
            <a:r>
              <a:rPr lang="he-IL" sz="1600" dirty="0">
                <a:solidFill>
                  <a:srgbClr val="2196F3"/>
                </a:solidFill>
              </a:rPr>
              <a:t>, </a:t>
            </a:r>
            <a:r>
              <a:rPr lang="en" sz="1600" dirty="0">
                <a:solidFill>
                  <a:srgbClr val="2196F3"/>
                </a:solidFill>
              </a:rPr>
              <a:t> </a:t>
            </a:r>
            <a:r>
              <a:rPr lang="he-IL" sz="1600" dirty="0">
                <a:solidFill>
                  <a:srgbClr val="2196F3"/>
                </a:solidFill>
              </a:rPr>
              <a:t>1288 </a:t>
            </a:r>
            <a:r>
              <a:rPr lang="en" sz="1600" dirty="0">
                <a:solidFill>
                  <a:srgbClr val="2196F3"/>
                </a:solidFill>
              </a:rPr>
              <a:t>דונם</a:t>
            </a:r>
            <a:endParaRPr lang="he-IL" sz="1600" dirty="0">
              <a:solidFill>
                <a:srgbClr val="2196F3"/>
              </a:solidFill>
            </a:endParaRPr>
          </a:p>
          <a:p>
            <a:pPr marL="457200" lvl="0" algn="r" rtl="1">
              <a:spcBef>
                <a:spcPts val="0"/>
              </a:spcBef>
            </a:pPr>
            <a:r>
              <a:rPr lang="he-IL" sz="1600" b="1" dirty="0">
                <a:solidFill>
                  <a:srgbClr val="2196F3"/>
                </a:solidFill>
              </a:rPr>
              <a:t>שלב פנולוגי :</a:t>
            </a:r>
            <a:r>
              <a:rPr lang="he-IL" sz="1600" dirty="0">
                <a:solidFill>
                  <a:srgbClr val="2196F3"/>
                </a:solidFill>
              </a:rPr>
              <a:t> 40% בוחל – 90% בוחל.</a:t>
            </a:r>
            <a:endParaRPr lang="en-US" sz="1600" dirty="0">
              <a:solidFill>
                <a:srgbClr val="2196F3"/>
              </a:solidFill>
            </a:endParaRP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15% מהחלקות נמצאה נגיעות נמוכה</a:t>
            </a:r>
          </a:p>
        </p:txBody>
      </p:sp>
      <p:sp>
        <p:nvSpPr>
          <p:cNvPr id="24" name="Shape 70"/>
          <p:cNvSpPr txBox="1"/>
          <p:nvPr/>
        </p:nvSpPr>
        <p:spPr>
          <a:xfrm>
            <a:off x="-745629" y="3354896"/>
            <a:ext cx="5293042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0"/>
              </a:spcBef>
              <a:buClr>
                <a:srgbClr val="4CAF50"/>
              </a:buClr>
              <a:buSzPct val="100000"/>
              <a:buChar char="●"/>
            </a:pPr>
            <a:r>
              <a:rPr lang="en" sz="2000" b="1" dirty="0">
                <a:solidFill>
                  <a:srgbClr val="4CAF50"/>
                </a:solidFill>
              </a:rPr>
              <a:t>שפלת יהודה</a:t>
            </a:r>
            <a:endParaRPr lang="he-IL" sz="2000" b="1" dirty="0">
              <a:solidFill>
                <a:srgbClr val="4CAF50"/>
              </a:solidFill>
            </a:endParaRPr>
          </a:p>
          <a:p>
            <a:pPr marL="101600" lvl="0" algn="r" rtl="1">
              <a:spcBef>
                <a:spcPts val="0"/>
              </a:spcBef>
              <a:buClr>
                <a:srgbClr val="4CAF50"/>
              </a:buClr>
              <a:buSzPct val="100000"/>
            </a:pPr>
            <a:r>
              <a:rPr lang="he-IL" sz="1600" dirty="0">
                <a:solidFill>
                  <a:srgbClr val="4CAF50"/>
                </a:solidFill>
              </a:rPr>
              <a:t>      132</a:t>
            </a:r>
            <a:r>
              <a:rPr lang="en" sz="1600" dirty="0">
                <a:solidFill>
                  <a:srgbClr val="4CAF50"/>
                </a:solidFill>
              </a:rPr>
              <a:t> </a:t>
            </a:r>
            <a:r>
              <a:rPr lang="he-IL" sz="1600" dirty="0">
                <a:solidFill>
                  <a:srgbClr val="4CAF50"/>
                </a:solidFill>
              </a:rPr>
              <a:t> </a:t>
            </a:r>
            <a:r>
              <a:rPr lang="en" sz="1600" dirty="0">
                <a:solidFill>
                  <a:srgbClr val="4CAF50"/>
                </a:solidFill>
              </a:rPr>
              <a:t>חלקות</a:t>
            </a:r>
            <a:r>
              <a:rPr lang="he-IL" sz="1600" dirty="0">
                <a:solidFill>
                  <a:srgbClr val="4CAF50"/>
                </a:solidFill>
              </a:rPr>
              <a:t>,</a:t>
            </a:r>
            <a:r>
              <a:rPr lang="en" sz="1600" dirty="0">
                <a:solidFill>
                  <a:srgbClr val="4CAF50"/>
                </a:solidFill>
              </a:rPr>
              <a:t> </a:t>
            </a:r>
            <a:r>
              <a:rPr lang="he-IL" sz="1600" dirty="0">
                <a:solidFill>
                  <a:srgbClr val="4CAF50"/>
                </a:solidFill>
              </a:rPr>
              <a:t>6225 </a:t>
            </a:r>
            <a:r>
              <a:rPr lang="en" sz="1600" dirty="0">
                <a:solidFill>
                  <a:srgbClr val="4CAF50"/>
                </a:solidFill>
              </a:rPr>
              <a:t> דונם</a:t>
            </a:r>
          </a:p>
          <a:p>
            <a:pPr marL="101600" lvl="0" algn="r" rtl="1">
              <a:spcBef>
                <a:spcPts val="0"/>
              </a:spcBef>
              <a:buClr>
                <a:srgbClr val="4CAF50"/>
              </a:buClr>
              <a:buSzPct val="100000"/>
            </a:pPr>
            <a:r>
              <a:rPr lang="he-IL" sz="1600" b="1" dirty="0">
                <a:solidFill>
                  <a:srgbClr val="4CAF50"/>
                </a:solidFill>
              </a:rPr>
              <a:t>       שלב פנולוגי:</a:t>
            </a:r>
            <a:r>
              <a:rPr lang="he-IL" sz="1600" dirty="0">
                <a:solidFill>
                  <a:srgbClr val="4CAF50"/>
                </a:solidFill>
              </a:rPr>
              <a:t> 80% בוחל – בוחל מלא.</a:t>
            </a:r>
            <a:endParaRPr lang="en" sz="1600" dirty="0">
              <a:solidFill>
                <a:srgbClr val="4CAF50"/>
              </a:solidFill>
            </a:endParaRP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14% מהחלקות נמצאה נגיעות נמוכה</a:t>
            </a: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2% מהחלקות נמצא נגיעות בינונית</a:t>
            </a:r>
          </a:p>
          <a:p>
            <a:pPr marL="457200" lvl="0" indent="0" algn="r" rtl="1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7C8F4-6E10-42F9-8D81-3963AE8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30" y="996647"/>
            <a:ext cx="5189341" cy="7081156"/>
          </a:xfrm>
          <a:prstGeom prst="rect">
            <a:avLst/>
          </a:prstGeom>
        </p:spPr>
      </p:pic>
      <p:sp>
        <p:nvSpPr>
          <p:cNvPr id="12" name="Shape 68">
            <a:extLst>
              <a:ext uri="{FF2B5EF4-FFF2-40B4-BE49-F238E27FC236}">
                <a16:creationId xmlns:a16="http://schemas.microsoft.com/office/drawing/2014/main" id="{62492937-B0D9-4BD8-8F5A-5622B9B667F4}"/>
              </a:ext>
            </a:extLst>
          </p:cNvPr>
          <p:cNvSpPr txBox="1"/>
          <p:nvPr/>
        </p:nvSpPr>
        <p:spPr>
          <a:xfrm>
            <a:off x="-874599" y="4917416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44500" lvl="0" indent="-342900" algn="r" rtl="1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</a:rPr>
              <a:t>חבל יתיר</a:t>
            </a:r>
            <a:endParaRPr lang="e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algn="r" rtl="1">
              <a:spcBef>
                <a:spcPts val="0"/>
              </a:spcBef>
            </a:pPr>
            <a:r>
              <a:rPr lang="he-IL" sz="1600" dirty="0">
                <a:solidFill>
                  <a:schemeClr val="accent5">
                    <a:lumMod val="75000"/>
                  </a:schemeClr>
                </a:solidFill>
              </a:rPr>
              <a:t>47 </a:t>
            </a:r>
            <a:r>
              <a:rPr lang="en" sz="1600" dirty="0">
                <a:solidFill>
                  <a:schemeClr val="accent5">
                    <a:lumMod val="75000"/>
                  </a:schemeClr>
                </a:solidFill>
              </a:rPr>
              <a:t>חלקות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</a:rPr>
              <a:t>444</a:t>
            </a:r>
            <a:r>
              <a:rPr lang="en" sz="1600" dirty="0">
                <a:solidFill>
                  <a:schemeClr val="accent5">
                    <a:lumMod val="75000"/>
                  </a:schemeClr>
                </a:solidFill>
              </a:rPr>
              <a:t> דונם</a:t>
            </a:r>
            <a:endParaRPr lang="he-IL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algn="r" rtl="1">
              <a:spcBef>
                <a:spcPts val="0"/>
              </a:spcBef>
            </a:pP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</a:rPr>
              <a:t>שלב פנולוגי :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</a:rPr>
              <a:t> 80% בוחל – בוחל מלא.</a:t>
            </a:r>
            <a:endParaRPr lang="en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algn="r" rtl="1"/>
            <a:r>
              <a:rPr lang="he-IL" sz="1800" b="1" dirty="0">
                <a:solidFill>
                  <a:schemeClr val="dk2"/>
                </a:solidFill>
              </a:rPr>
              <a:t>ב 4% מהחלקות נמצאה נגיעות נמוכה</a:t>
            </a:r>
          </a:p>
          <a:p>
            <a:pPr marL="457200" lvl="0" indent="0" algn="r" rtl="1">
              <a:spcBef>
                <a:spcPts val="0"/>
              </a:spcBef>
              <a:buNone/>
            </a:pPr>
            <a:endParaRPr lang="he-IL" sz="18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100" y="-37307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כנימה קמחית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- שכיחות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7C8F4-6E10-42F9-8D81-3963AE8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01" y="996647"/>
            <a:ext cx="5189341" cy="7081156"/>
          </a:xfrm>
          <a:prstGeom prst="rect">
            <a:avLst/>
          </a:prstGeom>
        </p:spPr>
      </p:pic>
      <p:sp>
        <p:nvSpPr>
          <p:cNvPr id="14" name="Shape 65">
            <a:extLst>
              <a:ext uri="{FF2B5EF4-FFF2-40B4-BE49-F238E27FC236}">
                <a16:creationId xmlns:a16="http://schemas.microsoft.com/office/drawing/2014/main" id="{D619B38F-5A70-41E7-BC96-A31D6EB4C691}"/>
              </a:ext>
            </a:extLst>
          </p:cNvPr>
          <p:cNvSpPr txBox="1"/>
          <p:nvPr/>
        </p:nvSpPr>
        <p:spPr>
          <a:xfrm>
            <a:off x="8347260" y="1526529"/>
            <a:ext cx="3613247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רמת גולן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100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1565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F4433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37% מהחלקות נמצאה פעילות בגזעים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698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715F174C-8E43-4F33-95C4-853FF140BF48}"/>
              </a:ext>
            </a:extLst>
          </p:cNvPr>
          <p:cNvSpPr txBox="1"/>
          <p:nvPr/>
        </p:nvSpPr>
        <p:spPr>
          <a:xfrm>
            <a:off x="2824624" y="807866"/>
            <a:ext cx="4836476" cy="1335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05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גליל עליון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1431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34% מהחלקות נמצאה פעילות בגזעים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hape 67">
            <a:extLst>
              <a:ext uri="{FF2B5EF4-FFF2-40B4-BE49-F238E27FC236}">
                <a16:creationId xmlns:a16="http://schemas.microsoft.com/office/drawing/2014/main" id="{ED85C4A6-E9CF-4D0C-859B-5B6BAD0BDEE5}"/>
              </a:ext>
            </a:extLst>
          </p:cNvPr>
          <p:cNvSpPr txBox="1"/>
          <p:nvPr/>
        </p:nvSpPr>
        <p:spPr>
          <a:xfrm>
            <a:off x="1439501" y="2155402"/>
            <a:ext cx="4606266" cy="13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F43"/>
              </a:buClr>
              <a:buSzPct val="100000"/>
              <a:buFontTx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מזרח השרון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37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15% מהחלקות נמצאה פעילות בבדים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Shape 68">
            <a:extLst>
              <a:ext uri="{FF2B5EF4-FFF2-40B4-BE49-F238E27FC236}">
                <a16:creationId xmlns:a16="http://schemas.microsoft.com/office/drawing/2014/main" id="{FE5DE58D-9D7F-449F-B7BD-8B7C0BA16430}"/>
              </a:ext>
            </a:extLst>
          </p:cNvPr>
          <p:cNvSpPr txBox="1"/>
          <p:nvPr/>
        </p:nvSpPr>
        <p:spPr>
          <a:xfrm>
            <a:off x="7012328" y="4803594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96F3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הרי יהודה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61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1288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7% מהחלקות נמצאה פעילות בגזעים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Shape 70">
            <a:extLst>
              <a:ext uri="{FF2B5EF4-FFF2-40B4-BE49-F238E27FC236}">
                <a16:creationId xmlns:a16="http://schemas.microsoft.com/office/drawing/2014/main" id="{5B8B1951-C3CB-44FF-9A9F-6B7DA163860F}"/>
              </a:ext>
            </a:extLst>
          </p:cNvPr>
          <p:cNvSpPr txBox="1"/>
          <p:nvPr/>
        </p:nvSpPr>
        <p:spPr>
          <a:xfrm>
            <a:off x="-701150" y="3306992"/>
            <a:ext cx="5293042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שפלת יהודה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4CAF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132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6025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13% מהחלקות נמצאה פעילות בבדים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Shape 68">
            <a:extLst>
              <a:ext uri="{FF2B5EF4-FFF2-40B4-BE49-F238E27FC236}">
                <a16:creationId xmlns:a16="http://schemas.microsoft.com/office/drawing/2014/main" id="{34F08D12-9269-4773-886F-824D428A7835}"/>
              </a:ext>
            </a:extLst>
          </p:cNvPr>
          <p:cNvSpPr txBox="1"/>
          <p:nvPr/>
        </p:nvSpPr>
        <p:spPr>
          <a:xfrm>
            <a:off x="-471584" y="5224239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44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חבל יתיר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19% מהחלקות נמצאה פעילות בבדים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3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100" y="-37307"/>
            <a:ext cx="7720000" cy="482400"/>
          </a:xfrm>
        </p:spPr>
        <p:txBody>
          <a:bodyPr/>
          <a:lstStyle/>
          <a:p>
            <a:r>
              <a:rPr lang="he-IL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ציקדה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- שכיחות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7C8F4-6E10-42F9-8D81-3963AE8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01" y="996647"/>
            <a:ext cx="5189341" cy="7081156"/>
          </a:xfrm>
          <a:prstGeom prst="rect">
            <a:avLst/>
          </a:prstGeom>
        </p:spPr>
      </p:pic>
      <p:sp>
        <p:nvSpPr>
          <p:cNvPr id="14" name="Shape 65">
            <a:extLst>
              <a:ext uri="{FF2B5EF4-FFF2-40B4-BE49-F238E27FC236}">
                <a16:creationId xmlns:a16="http://schemas.microsoft.com/office/drawing/2014/main" id="{D619B38F-5A70-41E7-BC96-A31D6EB4C691}"/>
              </a:ext>
            </a:extLst>
          </p:cNvPr>
          <p:cNvSpPr txBox="1"/>
          <p:nvPr/>
        </p:nvSpPr>
        <p:spPr>
          <a:xfrm>
            <a:off x="8347260" y="1526529"/>
            <a:ext cx="3613247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רמת גולן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100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1565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F4433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9% מהחלקות נמצאה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698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715F174C-8E43-4F33-95C4-853FF140BF48}"/>
              </a:ext>
            </a:extLst>
          </p:cNvPr>
          <p:cNvSpPr txBox="1"/>
          <p:nvPr/>
        </p:nvSpPr>
        <p:spPr>
          <a:xfrm>
            <a:off x="2824624" y="807866"/>
            <a:ext cx="4836476" cy="1335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05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גליל עליון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1431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28% מהחלקות נמצאה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hape 67">
            <a:extLst>
              <a:ext uri="{FF2B5EF4-FFF2-40B4-BE49-F238E27FC236}">
                <a16:creationId xmlns:a16="http://schemas.microsoft.com/office/drawing/2014/main" id="{ED85C4A6-E9CF-4D0C-859B-5B6BAD0BDEE5}"/>
              </a:ext>
            </a:extLst>
          </p:cNvPr>
          <p:cNvSpPr txBox="1"/>
          <p:nvPr/>
        </p:nvSpPr>
        <p:spPr>
          <a:xfrm>
            <a:off x="1439501" y="2155402"/>
            <a:ext cx="4606266" cy="13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F43"/>
              </a:buClr>
              <a:buSzPct val="100000"/>
              <a:buFontTx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מזרח השרון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37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נמצאה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Shape 68">
            <a:extLst>
              <a:ext uri="{FF2B5EF4-FFF2-40B4-BE49-F238E27FC236}">
                <a16:creationId xmlns:a16="http://schemas.microsoft.com/office/drawing/2014/main" id="{FE5DE58D-9D7F-449F-B7BD-8B7C0BA16430}"/>
              </a:ext>
            </a:extLst>
          </p:cNvPr>
          <p:cNvSpPr txBox="1"/>
          <p:nvPr/>
        </p:nvSpPr>
        <p:spPr>
          <a:xfrm>
            <a:off x="7012328" y="4803594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96F3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הרי יהודה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61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1288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Shape 70">
            <a:extLst>
              <a:ext uri="{FF2B5EF4-FFF2-40B4-BE49-F238E27FC236}">
                <a16:creationId xmlns:a16="http://schemas.microsoft.com/office/drawing/2014/main" id="{5B8B1951-C3CB-44FF-9A9F-6B7DA163860F}"/>
              </a:ext>
            </a:extLst>
          </p:cNvPr>
          <p:cNvSpPr txBox="1"/>
          <p:nvPr/>
        </p:nvSpPr>
        <p:spPr>
          <a:xfrm>
            <a:off x="-701150" y="3306992"/>
            <a:ext cx="5293042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שפלת יהודה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4CAF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132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6025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4% מהחלקות נמצאה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Shape 68">
            <a:extLst>
              <a:ext uri="{FF2B5EF4-FFF2-40B4-BE49-F238E27FC236}">
                <a16:creationId xmlns:a16="http://schemas.microsoft.com/office/drawing/2014/main" id="{34F08D12-9269-4773-886F-824D428A7835}"/>
              </a:ext>
            </a:extLst>
          </p:cNvPr>
          <p:cNvSpPr txBox="1"/>
          <p:nvPr/>
        </p:nvSpPr>
        <p:spPr>
          <a:xfrm>
            <a:off x="-471584" y="5224239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44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חבל יתיר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9% מהחלקות נמצאה פעילות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6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830" y="81516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עש האשכול-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 ניטור ביצים וזחלים.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E0A540-CA75-408B-9AEA-9BB63E29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30" y="996647"/>
            <a:ext cx="5189341" cy="7081156"/>
          </a:xfrm>
          <a:prstGeom prst="rect">
            <a:avLst/>
          </a:prstGeom>
        </p:spPr>
      </p:pic>
      <p:sp>
        <p:nvSpPr>
          <p:cNvPr id="6" name="Shape 65">
            <a:extLst>
              <a:ext uri="{FF2B5EF4-FFF2-40B4-BE49-F238E27FC236}">
                <a16:creationId xmlns:a16="http://schemas.microsoft.com/office/drawing/2014/main" id="{9186271D-98DF-48A4-AA53-FA024FB6D1B1}"/>
              </a:ext>
            </a:extLst>
          </p:cNvPr>
          <p:cNvSpPr txBox="1"/>
          <p:nvPr/>
        </p:nvSpPr>
        <p:spPr>
          <a:xfrm>
            <a:off x="6070336" y="1662861"/>
            <a:ext cx="6477801" cy="210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רמת גולן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 מבולבלות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(44 חלקות)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נמצאו ביצים וזחלים</a:t>
            </a:r>
            <a:endParaRPr lang="he-IL" sz="1600" dirty="0">
              <a:solidFill>
                <a:srgbClr val="44546A"/>
              </a:solidFill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 לא מבולבלות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(50 חלקות)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נמצאו ביצים וזחלים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698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hape 66">
            <a:extLst>
              <a:ext uri="{FF2B5EF4-FFF2-40B4-BE49-F238E27FC236}">
                <a16:creationId xmlns:a16="http://schemas.microsoft.com/office/drawing/2014/main" id="{09FD2A89-A577-4663-B109-A9CE3320AF02}"/>
              </a:ext>
            </a:extLst>
          </p:cNvPr>
          <p:cNvSpPr txBox="1"/>
          <p:nvPr/>
        </p:nvSpPr>
        <p:spPr>
          <a:xfrm>
            <a:off x="-935281" y="745484"/>
            <a:ext cx="8275249" cy="1335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05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גליל עליון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כל החלקות מבולבלות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(86 חלקות) </a:t>
            </a: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hape 68">
            <a:extLst>
              <a:ext uri="{FF2B5EF4-FFF2-40B4-BE49-F238E27FC236}">
                <a16:creationId xmlns:a16="http://schemas.microsoft.com/office/drawing/2014/main" id="{2FFC3DC3-0FBC-4CEE-8044-ED4268188B20}"/>
              </a:ext>
            </a:extLst>
          </p:cNvPr>
          <p:cNvSpPr txBox="1"/>
          <p:nvPr/>
        </p:nvSpPr>
        <p:spPr>
          <a:xfrm>
            <a:off x="6282692" y="4756376"/>
            <a:ext cx="5362972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96F3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הרי יהודה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כל החלקות לא מבולבלות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(61 חלקות)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75% מהחלקות נמצאו ביצים, 4.3 ביצים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ב 11% מהחלקות נמצאו זחלים, 1.3 זחלים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Shape 70">
            <a:extLst>
              <a:ext uri="{FF2B5EF4-FFF2-40B4-BE49-F238E27FC236}">
                <a16:creationId xmlns:a16="http://schemas.microsoft.com/office/drawing/2014/main" id="{34D3E2BA-0867-49B3-A3A8-7FF51BB484C2}"/>
              </a:ext>
            </a:extLst>
          </p:cNvPr>
          <p:cNvSpPr txBox="1"/>
          <p:nvPr/>
        </p:nvSpPr>
        <p:spPr>
          <a:xfrm>
            <a:off x="-2551080" y="2811916"/>
            <a:ext cx="7170442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שפלת יהודה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4CAF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 מבולבלות </a:t>
            </a:r>
            <a:r>
              <a:rPr kumimoji="0" lang="he-IL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(78 חלקות)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24% מהחלקות נמצאו ביצים, 1.7 ביצים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ב 11% מהחלקות נמצאו זחלים, 1.3 זחלים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 לא מבולבלות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(44 חלקות)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ב 42% מהחלקות נמצאו ביצים, 1.7 ביצים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ב 15% מהחלקות נמצאו זחלים, 2.1 זחלים לחלקה.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Shape 70">
            <a:extLst>
              <a:ext uri="{FF2B5EF4-FFF2-40B4-BE49-F238E27FC236}">
                <a16:creationId xmlns:a16="http://schemas.microsoft.com/office/drawing/2014/main" id="{2E63F93D-1DEE-4552-8424-F146DA31E5B9}"/>
              </a:ext>
            </a:extLst>
          </p:cNvPr>
          <p:cNvSpPr txBox="1"/>
          <p:nvPr/>
        </p:nvSpPr>
        <p:spPr>
          <a:xfrm>
            <a:off x="-108641" y="4980746"/>
            <a:ext cx="4725908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Tx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חבל יתיר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הכל לא מבולבל (47 חלקות)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נמצאו ביצים וזחלים</a:t>
            </a:r>
            <a:endParaRPr lang="he-IL" sz="1600" dirty="0">
              <a:solidFill>
                <a:srgbClr val="44546A"/>
              </a:solidFill>
            </a:endParaRPr>
          </a:p>
        </p:txBody>
      </p:sp>
      <p:sp>
        <p:nvSpPr>
          <p:cNvPr id="15" name="Shape 67">
            <a:extLst>
              <a:ext uri="{FF2B5EF4-FFF2-40B4-BE49-F238E27FC236}">
                <a16:creationId xmlns:a16="http://schemas.microsoft.com/office/drawing/2014/main" id="{CBCC852F-0030-4F76-9C0E-83D2B8F6206C}"/>
              </a:ext>
            </a:extLst>
          </p:cNvPr>
          <p:cNvSpPr txBox="1"/>
          <p:nvPr/>
        </p:nvSpPr>
        <p:spPr>
          <a:xfrm>
            <a:off x="1733975" y="1704347"/>
            <a:ext cx="4779352" cy="13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F43"/>
              </a:buClr>
              <a:buSzPct val="100000"/>
              <a:buFontTx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מזרח השרון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כל החלקות מבולבלות (25 חלקות)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80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830" y="81516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עש האשכול-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 ניטור ביצים וזחלים.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70CB3ED4-4DC1-41C3-A0EE-1821FB51D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303405"/>
              </p:ext>
            </p:extLst>
          </p:nvPr>
        </p:nvGraphicFramePr>
        <p:xfrm>
          <a:off x="2632695" y="779318"/>
          <a:ext cx="9072609" cy="329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FD2DC474-7C82-41FE-932D-897BA28B4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975106"/>
              </p:ext>
            </p:extLst>
          </p:nvPr>
        </p:nvGraphicFramePr>
        <p:xfrm>
          <a:off x="2453951" y="3690044"/>
          <a:ext cx="9335300" cy="316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774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830" y="81516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עש האשכול-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 לכידת בוגרים במלכודות.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641F39AE-CAF0-721C-1FB5-F42243414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584883"/>
              </p:ext>
            </p:extLst>
          </p:nvPr>
        </p:nvGraphicFramePr>
        <p:xfrm>
          <a:off x="270588" y="1842476"/>
          <a:ext cx="11579290" cy="418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DBCEDF-3629-5261-9ECE-C4682FD9DB30}"/>
              </a:ext>
            </a:extLst>
          </p:cNvPr>
          <p:cNvSpPr txBox="1"/>
          <p:nvPr/>
        </p:nvSpPr>
        <p:spPr>
          <a:xfrm>
            <a:off x="6561747" y="3935026"/>
            <a:ext cx="1293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תחילת ממצאי ביצי עש של הדור ה-3 בשפלה</a:t>
            </a:r>
            <a:endParaRPr lang="en-IL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205DD8-2AF3-C386-44F9-F479574ED353}"/>
              </a:ext>
            </a:extLst>
          </p:cNvPr>
          <p:cNvCxnSpPr/>
          <p:nvPr/>
        </p:nvCxnSpPr>
        <p:spPr>
          <a:xfrm>
            <a:off x="7208637" y="4990289"/>
            <a:ext cx="0" cy="4377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0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100" y="-37307"/>
            <a:ext cx="7720000" cy="482400"/>
          </a:xfrm>
        </p:spPr>
        <p:txBody>
          <a:bodyPr/>
          <a:lstStyle/>
          <a:p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רקבונות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- שכיחות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7C8F4-6E10-42F9-8D81-3963AE8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01" y="996647"/>
            <a:ext cx="5189341" cy="7081156"/>
          </a:xfrm>
          <a:prstGeom prst="rect">
            <a:avLst/>
          </a:prstGeom>
        </p:spPr>
      </p:pic>
      <p:sp>
        <p:nvSpPr>
          <p:cNvPr id="14" name="Shape 65">
            <a:extLst>
              <a:ext uri="{FF2B5EF4-FFF2-40B4-BE49-F238E27FC236}">
                <a16:creationId xmlns:a16="http://schemas.microsoft.com/office/drawing/2014/main" id="{D619B38F-5A70-41E7-BC96-A31D6EB4C691}"/>
              </a:ext>
            </a:extLst>
          </p:cNvPr>
          <p:cNvSpPr txBox="1"/>
          <p:nvPr/>
        </p:nvSpPr>
        <p:spPr>
          <a:xfrm>
            <a:off x="8347260" y="1526529"/>
            <a:ext cx="3613247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רמת גולן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100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1565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443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F4433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נמצאו רקבונות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698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66">
            <a:extLst>
              <a:ext uri="{FF2B5EF4-FFF2-40B4-BE49-F238E27FC236}">
                <a16:creationId xmlns:a16="http://schemas.microsoft.com/office/drawing/2014/main" id="{715F174C-8E43-4F33-95C4-853FF140BF48}"/>
              </a:ext>
            </a:extLst>
          </p:cNvPr>
          <p:cNvSpPr txBox="1"/>
          <p:nvPr/>
        </p:nvSpPr>
        <p:spPr>
          <a:xfrm>
            <a:off x="2824624" y="807866"/>
            <a:ext cx="4836476" cy="1335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05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גליל עליון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FF5C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1431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לא נמצאו רקבונות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hape 67">
            <a:extLst>
              <a:ext uri="{FF2B5EF4-FFF2-40B4-BE49-F238E27FC236}">
                <a16:creationId xmlns:a16="http://schemas.microsoft.com/office/drawing/2014/main" id="{ED85C4A6-E9CF-4D0C-859B-5B6BAD0BDEE5}"/>
              </a:ext>
            </a:extLst>
          </p:cNvPr>
          <p:cNvSpPr txBox="1"/>
          <p:nvPr/>
        </p:nvSpPr>
        <p:spPr>
          <a:xfrm>
            <a:off x="1439501" y="2155402"/>
            <a:ext cx="4606266" cy="13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F43"/>
              </a:buClr>
              <a:buSzPct val="100000"/>
              <a:buFontTx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מזרח השרון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37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A5AF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A5AF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Shape 68">
            <a:extLst>
              <a:ext uri="{FF2B5EF4-FFF2-40B4-BE49-F238E27FC236}">
                <a16:creationId xmlns:a16="http://schemas.microsoft.com/office/drawing/2014/main" id="{FE5DE58D-9D7F-449F-B7BD-8B7C0BA16430}"/>
              </a:ext>
            </a:extLst>
          </p:cNvPr>
          <p:cNvSpPr txBox="1"/>
          <p:nvPr/>
        </p:nvSpPr>
        <p:spPr>
          <a:xfrm>
            <a:off x="7012328" y="4803594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96F3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הרי יהודה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61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1288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דונם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5% מהחלקות נמצא רקבון, ב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2.3%</a:t>
            </a: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מהאשכולות בממוצע.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Shape 70">
            <a:extLst>
              <a:ext uri="{FF2B5EF4-FFF2-40B4-BE49-F238E27FC236}">
                <a16:creationId xmlns:a16="http://schemas.microsoft.com/office/drawing/2014/main" id="{5B8B1951-C3CB-44FF-9A9F-6B7DA163860F}"/>
              </a:ext>
            </a:extLst>
          </p:cNvPr>
          <p:cNvSpPr txBox="1"/>
          <p:nvPr/>
        </p:nvSpPr>
        <p:spPr>
          <a:xfrm>
            <a:off x="-701150" y="3306992"/>
            <a:ext cx="5293042" cy="1859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Char char="●"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שפלת יהודה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4CAF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ct val="100000"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132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6025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CAF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25% מהחלקות נמצא רקבון, ב 7.3% מהאשכולות בממוצע.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Shape 68">
            <a:extLst>
              <a:ext uri="{FF2B5EF4-FFF2-40B4-BE49-F238E27FC236}">
                <a16:creationId xmlns:a16="http://schemas.microsoft.com/office/drawing/2014/main" id="{34F08D12-9269-4773-886F-824D428A7835}"/>
              </a:ext>
            </a:extLst>
          </p:cNvPr>
          <p:cNvSpPr txBox="1"/>
          <p:nvPr/>
        </p:nvSpPr>
        <p:spPr>
          <a:xfrm>
            <a:off x="-471584" y="5224239"/>
            <a:ext cx="4931400" cy="15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445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חבל יתיר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חלקות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444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דונם</a:t>
            </a:r>
          </a:p>
          <a:p>
            <a:pPr marL="4572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 9% מהחלקות נמצא רקבון, ב 2% מהאשכולות בממוצע.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1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סיכום שבועי- </a:t>
            </a:r>
            <a:r>
              <a:rPr lang="he-IL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ea typeface="Calibri"/>
                <a:cs typeface="+mn-cs"/>
              </a:rPr>
              <a:t>כשותית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21EB3A84-27CF-42FC-B079-34008DA45F40}"/>
              </a:ext>
            </a:extLst>
          </p:cNvPr>
          <p:cNvSpPr txBox="1"/>
          <p:nvPr/>
        </p:nvSpPr>
        <p:spPr>
          <a:xfrm>
            <a:off x="1323953" y="4623478"/>
            <a:ext cx="11121707" cy="398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C2605-D07D-4C66-B1ED-C92898D85220}"/>
              </a:ext>
            </a:extLst>
          </p:cNvPr>
          <p:cNvSpPr txBox="1"/>
          <p:nvPr/>
        </p:nvSpPr>
        <p:spPr>
          <a:xfrm>
            <a:off x="1539319" y="901138"/>
            <a:ext cx="10292080" cy="5337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 algn="r" rtl="1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 sz="2400">
                <a:solidFill>
                  <a:srgbClr val="434343"/>
                </a:solidFill>
              </a:defRPr>
            </a:lvl1pPr>
          </a:lstStyle>
          <a:p>
            <a:pPr lvl="0"/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הכשותית</a:t>
            </a:r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ממשיכה להתבסס באזורים שמחוץ למזרח השרון, שם יש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כשותית</a:t>
            </a:r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ברמות שונות בכל הכרמים.</a:t>
            </a:r>
          </a:p>
          <a:p>
            <a:pPr lvl="0"/>
            <a:r>
              <a:rPr lang="he-IL" sz="2300" dirty="0"/>
              <a:t>ישנם דיווחים חדשים של </a:t>
            </a:r>
            <a:r>
              <a:rPr lang="he-IL" sz="2300" dirty="0" err="1"/>
              <a:t>כשותית</a:t>
            </a:r>
            <a:r>
              <a:rPr lang="he-IL" sz="2300" dirty="0"/>
              <a:t> מכלל האזורים מלבד אזורי הגליל והגולן.</a:t>
            </a:r>
          </a:p>
          <a:p>
            <a:pPr lvl="0"/>
            <a:r>
              <a:rPr kumimoji="0" lang="he-IL" sz="2300" b="0" i="0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הלחות עלתה באופן ניכר השבוע, מה שיביא גם בהמשך להתבססות של מחלה זו, במיוחד בכרמים בהם </a:t>
            </a:r>
            <a:r>
              <a:rPr kumimoji="0" lang="he-IL" sz="2300" b="0" i="0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ישנ</a:t>
            </a:r>
            <a:r>
              <a:rPr lang="he-IL" sz="2300" dirty="0"/>
              <a:t>ם </a:t>
            </a:r>
            <a:r>
              <a:rPr lang="he-IL" sz="2300" dirty="0" err="1"/>
              <a:t>צימוחים</a:t>
            </a:r>
            <a:r>
              <a:rPr lang="he-IL" sz="2300" dirty="0"/>
              <a:t> צעירים של עלווה או בזנים הרגישים. </a:t>
            </a:r>
            <a:endParaRPr kumimoji="0" lang="he-IL" sz="2300" b="0" i="0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lvl="0"/>
            <a:endParaRPr kumimoji="0" lang="he-IL" sz="2300" b="0" i="0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66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30129</TotalTime>
  <Words>940</Words>
  <Application>Microsoft Office PowerPoint</Application>
  <PresentationFormat>מסך רחב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Arial Hebrew</vt:lpstr>
      <vt:lpstr>Arial Hebrew Light</vt:lpstr>
      <vt:lpstr>Calibri</vt:lpstr>
      <vt:lpstr>David</vt:lpstr>
      <vt:lpstr>1_Office Theme</vt:lpstr>
      <vt:lpstr>מצגת של PowerPoint‏</vt:lpstr>
      <vt:lpstr>כשותית- נגיעות בעלים</vt:lpstr>
      <vt:lpstr>כנימה קמחית- שכיחות</vt:lpstr>
      <vt:lpstr>ציקדה- שכיחות</vt:lpstr>
      <vt:lpstr>עש האשכול- ניטור ביצים וזחלים.</vt:lpstr>
      <vt:lpstr>עש האשכול- ניטור ביצים וזחלים.</vt:lpstr>
      <vt:lpstr>עש האשכול- לכידת בוגרים במלכודות.</vt:lpstr>
      <vt:lpstr>רקבונות - שכיחות</vt:lpstr>
      <vt:lpstr>סיכום שבועי- כשותית</vt:lpstr>
      <vt:lpstr>סיכום שבועי- כנימה קמחית</vt:lpstr>
      <vt:lpstr>סיכום שבועי- ציקדה</vt:lpstr>
      <vt:lpstr>סיכום שבועי- עש האשכול</vt:lpstr>
      <vt:lpstr>סיכום שבועי- רקבונות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Nitzan</dc:creator>
  <cp:lastModifiedBy>SAREL</cp:lastModifiedBy>
  <cp:revision>217</cp:revision>
  <dcterms:modified xsi:type="dcterms:W3CDTF">2022-08-02T14:42:31Z</dcterms:modified>
</cp:coreProperties>
</file>